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73" r:id="rId6"/>
    <p:sldId id="259" r:id="rId7"/>
    <p:sldId id="275" r:id="rId8"/>
    <p:sldId id="276" r:id="rId9"/>
    <p:sldId id="274" r:id="rId10"/>
    <p:sldId id="279" r:id="rId11"/>
    <p:sldId id="260" r:id="rId12"/>
    <p:sldId id="261" r:id="rId13"/>
    <p:sldId id="262" r:id="rId14"/>
    <p:sldId id="263" r:id="rId15"/>
    <p:sldId id="277" r:id="rId16"/>
    <p:sldId id="264" r:id="rId17"/>
    <p:sldId id="278" r:id="rId18"/>
    <p:sldId id="265" r:id="rId19"/>
    <p:sldId id="266" r:id="rId20"/>
    <p:sldId id="267" r:id="rId21"/>
    <p:sldId id="268" r:id="rId22"/>
    <p:sldId id="269" r:id="rId23"/>
    <p:sldId id="270" r:id="rId24"/>
    <p:sldId id="283" r:id="rId25"/>
    <p:sldId id="280" r:id="rId26"/>
    <p:sldId id="281" r:id="rId27"/>
    <p:sldId id="282" r:id="rId28"/>
    <p:sldId id="271" r:id="rId29"/>
  </p:sldIdLst>
  <p:sldSz cx="9144000" cy="6858000" type="screen4x3"/>
  <p:notesSz cx="6858000" cy="9144000"/>
  <p:defaultTextStyle>
    <a:defPPr>
      <a:defRPr lang="tr-TR"/>
    </a:defPPr>
    <a:lvl1pPr algn="ctr" rtl="0" fontAlgn="base">
      <a:spcBef>
        <a:spcPct val="0"/>
      </a:spcBef>
      <a:spcAft>
        <a:spcPct val="0"/>
      </a:spcAft>
      <a:defRPr sz="4000" b="1" kern="1200">
        <a:solidFill>
          <a:schemeClr val="tx2"/>
        </a:solidFill>
        <a:latin typeface="Times New Roman" pitchFamily="18" charset="0"/>
        <a:ea typeface="+mn-ea"/>
        <a:cs typeface="+mn-cs"/>
      </a:defRPr>
    </a:lvl1pPr>
    <a:lvl2pPr marL="457200" algn="ctr" rtl="0" fontAlgn="base">
      <a:spcBef>
        <a:spcPct val="0"/>
      </a:spcBef>
      <a:spcAft>
        <a:spcPct val="0"/>
      </a:spcAft>
      <a:defRPr sz="4000" b="1" kern="1200">
        <a:solidFill>
          <a:schemeClr val="tx2"/>
        </a:solidFill>
        <a:latin typeface="Times New Roman" pitchFamily="18" charset="0"/>
        <a:ea typeface="+mn-ea"/>
        <a:cs typeface="+mn-cs"/>
      </a:defRPr>
    </a:lvl2pPr>
    <a:lvl3pPr marL="914400" algn="ctr" rtl="0" fontAlgn="base">
      <a:spcBef>
        <a:spcPct val="0"/>
      </a:spcBef>
      <a:spcAft>
        <a:spcPct val="0"/>
      </a:spcAft>
      <a:defRPr sz="4000" b="1" kern="1200">
        <a:solidFill>
          <a:schemeClr val="tx2"/>
        </a:solidFill>
        <a:latin typeface="Times New Roman" pitchFamily="18" charset="0"/>
        <a:ea typeface="+mn-ea"/>
        <a:cs typeface="+mn-cs"/>
      </a:defRPr>
    </a:lvl3pPr>
    <a:lvl4pPr marL="1371600" algn="ctr" rtl="0" fontAlgn="base">
      <a:spcBef>
        <a:spcPct val="0"/>
      </a:spcBef>
      <a:spcAft>
        <a:spcPct val="0"/>
      </a:spcAft>
      <a:defRPr sz="4000" b="1" kern="1200">
        <a:solidFill>
          <a:schemeClr val="tx2"/>
        </a:solidFill>
        <a:latin typeface="Times New Roman" pitchFamily="18" charset="0"/>
        <a:ea typeface="+mn-ea"/>
        <a:cs typeface="+mn-cs"/>
      </a:defRPr>
    </a:lvl4pPr>
    <a:lvl5pPr marL="1828800" algn="ctr" rtl="0" fontAlgn="base">
      <a:spcBef>
        <a:spcPct val="0"/>
      </a:spcBef>
      <a:spcAft>
        <a:spcPct val="0"/>
      </a:spcAft>
      <a:defRPr sz="4000" b="1" kern="1200">
        <a:solidFill>
          <a:schemeClr val="tx2"/>
        </a:solidFill>
        <a:latin typeface="Times New Roman" pitchFamily="18" charset="0"/>
        <a:ea typeface="+mn-ea"/>
        <a:cs typeface="+mn-cs"/>
      </a:defRPr>
    </a:lvl5pPr>
    <a:lvl6pPr marL="2286000" algn="l" defTabSz="914400" rtl="0" eaLnBrk="1" latinLnBrk="0" hangingPunct="1">
      <a:defRPr sz="4000" b="1" kern="1200">
        <a:solidFill>
          <a:schemeClr val="tx2"/>
        </a:solidFill>
        <a:latin typeface="Times New Roman" pitchFamily="18" charset="0"/>
        <a:ea typeface="+mn-ea"/>
        <a:cs typeface="+mn-cs"/>
      </a:defRPr>
    </a:lvl6pPr>
    <a:lvl7pPr marL="2743200" algn="l" defTabSz="914400" rtl="0" eaLnBrk="1" latinLnBrk="0" hangingPunct="1">
      <a:defRPr sz="4000" b="1" kern="1200">
        <a:solidFill>
          <a:schemeClr val="tx2"/>
        </a:solidFill>
        <a:latin typeface="Times New Roman" pitchFamily="18" charset="0"/>
        <a:ea typeface="+mn-ea"/>
        <a:cs typeface="+mn-cs"/>
      </a:defRPr>
    </a:lvl7pPr>
    <a:lvl8pPr marL="3200400" algn="l" defTabSz="914400" rtl="0" eaLnBrk="1" latinLnBrk="0" hangingPunct="1">
      <a:defRPr sz="4000" b="1" kern="1200">
        <a:solidFill>
          <a:schemeClr val="tx2"/>
        </a:solidFill>
        <a:latin typeface="Times New Roman" pitchFamily="18" charset="0"/>
        <a:ea typeface="+mn-ea"/>
        <a:cs typeface="+mn-cs"/>
      </a:defRPr>
    </a:lvl8pPr>
    <a:lvl9pPr marL="3657600" algn="l" defTabSz="914400" rtl="0" eaLnBrk="1" latinLnBrk="0" hangingPunct="1">
      <a:defRPr sz="4000" b="1"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19" autoAdjust="0"/>
    <p:restoredTop sz="90929"/>
  </p:normalViewPr>
  <p:slideViewPr>
    <p:cSldViewPr>
      <p:cViewPr varScale="1">
        <p:scale>
          <a:sx n="38" d="100"/>
          <a:sy n="38" d="100"/>
        </p:scale>
        <p:origin x="-14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08C0078-2CC3-4762-9CAB-B4B31CA5F3C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1A4E61D-7A51-4241-8337-BFB76CB5C242}"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2F57E8E4-B0DE-4A0A-BF6E-BD6DA191EA3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1509ED73-ADB3-4DBA-A2AE-253D9AA4EBF1}"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E3517CFD-C8D4-4C91-A9A7-F02C5DB770DA}"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3950B028-14A9-43CE-8349-939CBC52B2EF}"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42FE505D-8E76-4235-8828-B603924B93A1}"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EB8ADEE4-F3CE-449F-B2A3-8911DFFEBF3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607CADC8-37C4-479D-A426-7A4896C34655}"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F2C05DD2-4D5C-4242-92AA-F8464396E42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02AE2407-DB8F-4135-9F99-AF64977E0177}"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tr-T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tr-T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7A6D6721-3A26-4B79-8F1B-5BA7AD0835A4}"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6858000"/>
          </a:xfrm>
          <a:gradFill rotWithShape="0">
            <a:gsLst>
              <a:gs pos="0">
                <a:schemeClr val="accent1"/>
              </a:gs>
              <a:gs pos="100000">
                <a:schemeClr val="bg1"/>
              </a:gs>
            </a:gsLst>
            <a:path path="shape">
              <a:fillToRect l="50000" t="50000" r="50000" b="50000"/>
            </a:path>
          </a:gradFill>
          <a:ln>
            <a:solidFill>
              <a:srgbClr val="00CCFF"/>
            </a:solidFill>
          </a:ln>
        </p:spPr>
        <p:txBody>
          <a:bodyPr/>
          <a:lstStyle/>
          <a:p>
            <a:pPr eaLnBrk="1" hangingPunct="1"/>
            <a:r>
              <a:rPr lang="tr-TR" sz="4000" b="1" dirty="0" smtClean="0"/>
              <a:t/>
            </a:r>
            <a:br>
              <a:rPr lang="tr-TR" sz="4000" b="1" dirty="0" smtClean="0"/>
            </a:br>
            <a:r>
              <a:rPr lang="tr-TR" sz="4000" b="1" dirty="0"/>
              <a:t/>
            </a:r>
            <a:br>
              <a:rPr lang="tr-TR" sz="4000" b="1" dirty="0"/>
            </a:br>
            <a:r>
              <a:rPr lang="tr-TR" sz="4000" b="1" dirty="0" smtClean="0"/>
              <a:t>TEST TİPİ SINAVLARDA DİKKAT EDİLMESİ GEREKEN BAZI NOKTALAR</a:t>
            </a:r>
          </a:p>
        </p:txBody>
      </p:sp>
      <p:sp>
        <p:nvSpPr>
          <p:cNvPr id="2051" name="Text Box 5"/>
          <p:cNvSpPr txBox="1">
            <a:spLocks noChangeArrowheads="1"/>
          </p:cNvSpPr>
          <p:nvPr/>
        </p:nvSpPr>
        <p:spPr bwMode="auto">
          <a:xfrm>
            <a:off x="395288" y="188913"/>
            <a:ext cx="8353176" cy="1938992"/>
          </a:xfrm>
          <a:prstGeom prst="rect">
            <a:avLst/>
          </a:prstGeom>
          <a:noFill/>
          <a:ln w="9525">
            <a:noFill/>
            <a:miter lim="800000"/>
            <a:headEnd/>
            <a:tailEnd/>
          </a:ln>
          <a:effectLst/>
        </p:spPr>
        <p:txBody>
          <a:bodyPr wrap="square">
            <a:spAutoFit/>
          </a:bodyPr>
          <a:lstStyle/>
          <a:p>
            <a:pPr>
              <a:spcBef>
                <a:spcPct val="50000"/>
              </a:spcBef>
            </a:pPr>
            <a:r>
              <a:rPr lang="tr-TR" sz="4800" smtClean="0">
                <a:solidFill>
                  <a:srgbClr val="FF0000"/>
                </a:solidFill>
                <a:latin typeface="Arial" charset="0"/>
              </a:rPr>
              <a:t>  </a:t>
            </a:r>
            <a:r>
              <a:rPr lang="tr-TR" sz="4800" smtClean="0">
                <a:solidFill>
                  <a:srgbClr val="FF0000"/>
                </a:solidFill>
                <a:latin typeface="Arial" charset="0"/>
              </a:rPr>
              <a:t>KARABURUN ATATÜRK</a:t>
            </a:r>
            <a:endParaRPr lang="tr-TR" sz="4800" dirty="0" smtClean="0">
              <a:solidFill>
                <a:srgbClr val="FF0000"/>
              </a:solidFill>
              <a:latin typeface="Arial" charset="0"/>
            </a:endParaRPr>
          </a:p>
          <a:p>
            <a:pPr>
              <a:spcBef>
                <a:spcPct val="50000"/>
              </a:spcBef>
            </a:pPr>
            <a:r>
              <a:rPr lang="tr-TR" sz="4800" dirty="0" smtClean="0">
                <a:solidFill>
                  <a:srgbClr val="FF0000"/>
                </a:solidFill>
                <a:latin typeface="Arial" charset="0"/>
              </a:rPr>
              <a:t>  ORTAOKULU</a:t>
            </a:r>
            <a:endParaRPr lang="tr-TR" sz="4800" dirty="0">
              <a:solidFill>
                <a:srgbClr val="FF0000"/>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0" y="0"/>
            <a:ext cx="9144000" cy="1752600"/>
          </a:xfrm>
          <a:pattFill prst="lgCheck">
            <a:fgClr>
              <a:schemeClr val="accent1"/>
            </a:fgClr>
            <a:bgClr>
              <a:schemeClr val="bg1"/>
            </a:bgClr>
          </a:pattFill>
        </p:spPr>
        <p:txBody>
          <a:bodyPr/>
          <a:lstStyle/>
          <a:p>
            <a:r>
              <a:rPr lang="tr-TR" sz="5400" b="1" smtClean="0"/>
              <a:t>SORULARI OKURKEN</a:t>
            </a:r>
          </a:p>
        </p:txBody>
      </p:sp>
      <p:sp>
        <p:nvSpPr>
          <p:cNvPr id="11267" name="İçerik Yer Tutucusu 2"/>
          <p:cNvSpPr>
            <a:spLocks noGrp="1"/>
          </p:cNvSpPr>
          <p:nvPr>
            <p:ph idx="1"/>
          </p:nvPr>
        </p:nvSpPr>
        <p:spPr>
          <a:xfrm>
            <a:off x="0" y="1773238"/>
            <a:ext cx="9144000" cy="5084762"/>
          </a:xfrm>
        </p:spPr>
        <p:txBody>
          <a:bodyPr/>
          <a:lstStyle/>
          <a:p>
            <a:pPr marL="0" indent="0">
              <a:buFontTx/>
              <a:buNone/>
            </a:pPr>
            <a:endParaRPr lang="tr-TR" sz="2000" smtClean="0">
              <a:solidFill>
                <a:srgbClr val="000000"/>
              </a:solidFill>
              <a:latin typeface="TwCenMT-Regular"/>
              <a:ea typeface="Times New Roman" pitchFamily="18" charset="0"/>
              <a:cs typeface="TwCenMT-Regular"/>
            </a:endParaRPr>
          </a:p>
          <a:p>
            <a:pPr marL="0" indent="0" algn="just"/>
            <a:r>
              <a:rPr lang="tr-TR" sz="2800" smtClean="0">
                <a:solidFill>
                  <a:srgbClr val="000000"/>
                </a:solidFill>
                <a:latin typeface="TwCenMT-Regular"/>
                <a:ea typeface="Times New Roman" pitchFamily="18" charset="0"/>
                <a:cs typeface="TwCenMT-Regular"/>
              </a:rPr>
              <a:t>Soruları okurken mutlaka kurşun kalem kullanın ve önemli ipuçlarının altını çizin.</a:t>
            </a:r>
          </a:p>
          <a:p>
            <a:pPr marL="0" indent="0" algn="just">
              <a:buFontTx/>
              <a:buNone/>
            </a:pPr>
            <a:endParaRPr lang="tr-TR" sz="2800" smtClean="0">
              <a:ea typeface="Times New Roman" pitchFamily="18" charset="0"/>
              <a:cs typeface="TwCenMT-Regular"/>
            </a:endParaRPr>
          </a:p>
          <a:p>
            <a:pPr marL="0" indent="0" algn="just"/>
            <a:r>
              <a:rPr lang="tr-TR" sz="2800" smtClean="0">
                <a:solidFill>
                  <a:srgbClr val="000000"/>
                </a:solidFill>
                <a:latin typeface="TwCenMT-Regular"/>
                <a:ea typeface="Times New Roman" pitchFamily="18" charset="0"/>
                <a:cs typeface="TwCenMT-Regular"/>
              </a:rPr>
              <a:t>Öncelikle soru cümlesini okuyarak ne isteniyorsa altını çizin ve aklınızdan geçirin. Sonra metin kısmını okuyarak soruda sizden istenen kelimelerin altını çizin. Daha sonra şıkları elemeye başlayın.</a:t>
            </a:r>
            <a:endParaRPr lang="tr-TR" sz="2800" smtClean="0">
              <a:ea typeface="Times New Roman" pitchFamily="18" charset="0"/>
              <a:cs typeface="TwCenMT-Regular"/>
            </a:endParaRPr>
          </a:p>
          <a:p>
            <a:pPr marL="0" indent="0">
              <a:buFontTx/>
              <a:buNone/>
            </a:pPr>
            <a:endParaRPr lang="tr-TR" sz="2000" smtClean="0">
              <a:ea typeface="Times New Roman" pitchFamily="18" charset="0"/>
              <a:cs typeface="TwCenMT-Regul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2057400"/>
          </a:xfrm>
          <a:gradFill rotWithShape="0">
            <a:gsLst>
              <a:gs pos="0">
                <a:schemeClr val="bg1"/>
              </a:gs>
              <a:gs pos="100000">
                <a:schemeClr val="accent1"/>
              </a:gs>
            </a:gsLst>
            <a:path path="shape">
              <a:fillToRect l="50000" t="50000" r="50000" b="50000"/>
            </a:path>
          </a:gradFill>
        </p:spPr>
        <p:txBody>
          <a:bodyPr/>
          <a:lstStyle/>
          <a:p>
            <a:pPr eaLnBrk="1" hangingPunct="1"/>
            <a:r>
              <a:rPr lang="tr-TR" sz="3600" b="1" dirty="0" smtClean="0"/>
              <a:t>SAAT KONTROLÜ YAPIN VE BUNU TEST SÜRESİNE GÖRE AYARLAYIN</a:t>
            </a:r>
          </a:p>
        </p:txBody>
      </p:sp>
      <p:sp>
        <p:nvSpPr>
          <p:cNvPr id="12291" name="Rectangle 3"/>
          <p:cNvSpPr>
            <a:spLocks noGrp="1" noChangeArrowheads="1"/>
          </p:cNvSpPr>
          <p:nvPr>
            <p:ph type="body" idx="1"/>
          </p:nvPr>
        </p:nvSpPr>
        <p:spPr>
          <a:xfrm>
            <a:off x="0" y="2057400"/>
            <a:ext cx="9144000" cy="4800600"/>
          </a:xfrm>
          <a:gradFill rotWithShape="0">
            <a:gsLst>
              <a:gs pos="0">
                <a:schemeClr val="accent1"/>
              </a:gs>
              <a:gs pos="100000">
                <a:schemeClr val="bg1"/>
              </a:gs>
            </a:gsLst>
            <a:path path="shape">
              <a:fillToRect l="50000" t="50000" r="50000" b="50000"/>
            </a:path>
          </a:gradFill>
        </p:spPr>
        <p:txBody>
          <a:bodyPr/>
          <a:lstStyle/>
          <a:p>
            <a:pPr eaLnBrk="1" hangingPunct="1">
              <a:buFontTx/>
              <a:buNone/>
            </a:pPr>
            <a:r>
              <a:rPr lang="tr-TR" smtClean="0"/>
              <a:t>   </a:t>
            </a:r>
          </a:p>
          <a:p>
            <a:pPr eaLnBrk="1" hangingPunct="1">
              <a:buFontTx/>
              <a:buNone/>
            </a:pPr>
            <a:endParaRPr lang="tr-TR" smtClean="0"/>
          </a:p>
          <a:p>
            <a:pPr algn="just" eaLnBrk="1" hangingPunct="1">
              <a:buFontTx/>
              <a:buNone/>
            </a:pPr>
            <a:r>
              <a:rPr lang="tr-TR" smtClean="0"/>
              <a:t>   </a:t>
            </a:r>
            <a:r>
              <a:rPr lang="tr-TR" sz="2800" smtClean="0"/>
              <a:t>Zamanı kullanmak geçen her dakikanın farkında olmak ve her dakikadan en üst düzeyde yararlanmak demektir.Kendi saatinizle zamanın geçişi ve temponuz konusunda çok daha gerçekçi bir fikre sahip olabilirsiniz.Sınavda başarılı olmak için sadece zamanın farkında olmak değil,bu zamandan en iyi bir biçimde yararlanmak zorundasınız.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2895600"/>
          </a:xfrm>
          <a:gradFill rotWithShape="0">
            <a:gsLst>
              <a:gs pos="0">
                <a:schemeClr val="bg1"/>
              </a:gs>
              <a:gs pos="100000">
                <a:schemeClr val="accent1"/>
              </a:gs>
            </a:gsLst>
            <a:path path="shape">
              <a:fillToRect l="50000" t="50000" r="50000" b="50000"/>
            </a:path>
          </a:gradFill>
        </p:spPr>
        <p:txBody>
          <a:bodyPr/>
          <a:lstStyle/>
          <a:p>
            <a:pPr eaLnBrk="1" hangingPunct="1"/>
            <a:r>
              <a:rPr lang="tr-TR" sz="3200" b="1" smtClean="0"/>
              <a:t>ZİHNİNİZİN DAĞILMASINI ÖNLEYİN .EĞER BÖLÜMLER ARASINDA KISA BİR DİNLENME ARALIĞI VERMENİZE İMKAN VARSA ZİHNİNİZİ  PROGRAMLI BİR ŞEKİLDE DİNLENDİRİN VE BU SÜREYİ AŞMAYIN</a:t>
            </a:r>
            <a:r>
              <a:rPr lang="tr-TR" smtClean="0"/>
              <a:t> </a:t>
            </a:r>
          </a:p>
        </p:txBody>
      </p:sp>
      <p:sp>
        <p:nvSpPr>
          <p:cNvPr id="13315" name="Rectangle 3"/>
          <p:cNvSpPr>
            <a:spLocks noGrp="1" noChangeArrowheads="1"/>
          </p:cNvSpPr>
          <p:nvPr>
            <p:ph type="body" idx="1"/>
          </p:nvPr>
        </p:nvSpPr>
        <p:spPr>
          <a:xfrm>
            <a:off x="0" y="2895600"/>
            <a:ext cx="9144000" cy="3962400"/>
          </a:xfrm>
          <a:gradFill rotWithShape="0">
            <a:gsLst>
              <a:gs pos="0">
                <a:schemeClr val="accent1"/>
              </a:gs>
              <a:gs pos="100000">
                <a:schemeClr val="bg1"/>
              </a:gs>
            </a:gsLst>
            <a:path path="shape">
              <a:fillToRect l="50000" t="50000" r="50000" b="50000"/>
            </a:path>
          </a:gradFill>
        </p:spPr>
        <p:txBody>
          <a:bodyPr/>
          <a:lstStyle/>
          <a:p>
            <a:pPr eaLnBrk="1" hangingPunct="1">
              <a:buFontTx/>
              <a:buNone/>
            </a:pPr>
            <a:r>
              <a:rPr lang="tr-TR" smtClean="0"/>
              <a:t>   </a:t>
            </a:r>
          </a:p>
          <a:p>
            <a:pPr algn="just" eaLnBrk="1" hangingPunct="1">
              <a:buFontTx/>
              <a:buNone/>
            </a:pPr>
            <a:r>
              <a:rPr lang="tr-TR" smtClean="0"/>
              <a:t>   </a:t>
            </a:r>
            <a:r>
              <a:rPr lang="tr-TR" sz="2800" smtClean="0"/>
              <a:t>Bütün bir sınav süresince dikkatinizin hiç kesilmeden devam etmesi mümkün olmadığına göre ,zihin yorgunluğunun belirtilerini tanımanızda ve gerekli olduğu noktalarda zihninizi dinlendirmek için bir plan yapmanızda büyük yarar vardır.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2286000"/>
          </a:xfrm>
          <a:gradFill rotWithShape="0">
            <a:gsLst>
              <a:gs pos="0">
                <a:schemeClr val="bg1"/>
              </a:gs>
              <a:gs pos="100000">
                <a:schemeClr val="accent1"/>
              </a:gs>
            </a:gsLst>
            <a:path path="shape">
              <a:fillToRect l="50000" t="50000" r="50000" b="50000"/>
            </a:path>
          </a:gradFill>
        </p:spPr>
        <p:txBody>
          <a:bodyPr/>
          <a:lstStyle/>
          <a:p>
            <a:pPr eaLnBrk="1" hangingPunct="1"/>
            <a:r>
              <a:rPr lang="tr-TR" sz="4800" b="1" smtClean="0"/>
              <a:t>GEÇEN ZAMANLA AŞIRI İLGİLENMEYİN</a:t>
            </a:r>
          </a:p>
        </p:txBody>
      </p:sp>
      <p:sp>
        <p:nvSpPr>
          <p:cNvPr id="14339" name="Rectangle 3"/>
          <p:cNvSpPr>
            <a:spLocks noGrp="1" noChangeArrowheads="1"/>
          </p:cNvSpPr>
          <p:nvPr>
            <p:ph type="body" idx="1"/>
          </p:nvPr>
        </p:nvSpPr>
        <p:spPr>
          <a:xfrm>
            <a:off x="0" y="2209800"/>
            <a:ext cx="9144000" cy="4648200"/>
          </a:xfrm>
          <a:gradFill rotWithShape="0">
            <a:gsLst>
              <a:gs pos="0">
                <a:schemeClr val="accent1"/>
              </a:gs>
              <a:gs pos="100000">
                <a:schemeClr val="bg1"/>
              </a:gs>
            </a:gsLst>
            <a:path path="shape">
              <a:fillToRect l="50000" t="50000" r="50000" b="50000"/>
            </a:path>
          </a:gradFill>
        </p:spPr>
        <p:txBody>
          <a:bodyPr/>
          <a:lstStyle/>
          <a:p>
            <a:pPr eaLnBrk="1" hangingPunct="1">
              <a:buFontTx/>
              <a:buNone/>
            </a:pPr>
            <a:r>
              <a:rPr lang="tr-TR" smtClean="0"/>
              <a:t>  </a:t>
            </a:r>
          </a:p>
          <a:p>
            <a:pPr eaLnBrk="1" hangingPunct="1">
              <a:buFontTx/>
              <a:buNone/>
            </a:pPr>
            <a:endParaRPr lang="tr-TR" smtClean="0"/>
          </a:p>
          <a:p>
            <a:pPr algn="just" eaLnBrk="1" hangingPunct="1">
              <a:buFontTx/>
              <a:buNone/>
            </a:pPr>
            <a:r>
              <a:rPr lang="tr-TR" smtClean="0"/>
              <a:t>   Her bölüm içinde zamanı kontrol etmenizin mümkün olduğu elverişli noktalar vardır.Bir bölümdeki çalışma hızınızı her beş soruda bir kontrol edebilirsiniz.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858000"/>
          </a:xfrm>
          <a:gradFill rotWithShape="0">
            <a:gsLst>
              <a:gs pos="0">
                <a:schemeClr val="accent1"/>
              </a:gs>
              <a:gs pos="100000">
                <a:schemeClr val="bg1"/>
              </a:gs>
            </a:gsLst>
            <a:path path="shape">
              <a:fillToRect l="50000" t="50000" r="50000" b="50000"/>
            </a:path>
          </a:gradFill>
        </p:spPr>
        <p:txBody>
          <a:bodyPr/>
          <a:lstStyle/>
          <a:p>
            <a:pPr eaLnBrk="1" hangingPunct="1"/>
            <a:r>
              <a:rPr lang="tr-TR" sz="4800" b="1" smtClean="0"/>
              <a:t>SORULAN SORUYA CEVAP OLAMAYACAK SEÇENEKLERİ ELEYİN</a:t>
            </a:r>
            <a:r>
              <a:rPr lang="tr-TR"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aşlık 1"/>
          <p:cNvSpPr>
            <a:spLocks noGrp="1"/>
          </p:cNvSpPr>
          <p:nvPr>
            <p:ph type="title"/>
          </p:nvPr>
        </p:nvSpPr>
        <p:spPr>
          <a:xfrm>
            <a:off x="0" y="0"/>
            <a:ext cx="9144000" cy="1700213"/>
          </a:xfrm>
          <a:blipFill dpi="0" rotWithShape="1">
            <a:blip r:embed="rId2"/>
            <a:srcRect/>
            <a:tile tx="0" ty="0" sx="100000" sy="100000" flip="none" algn="tl"/>
          </a:blipFill>
        </p:spPr>
        <p:txBody>
          <a:bodyPr/>
          <a:lstStyle/>
          <a:p>
            <a:r>
              <a:rPr lang="tr-TR" sz="4800" b="1" smtClean="0"/>
              <a:t>ÇELDİRİCİLERE DİKKAT !</a:t>
            </a:r>
          </a:p>
        </p:txBody>
      </p:sp>
      <p:sp>
        <p:nvSpPr>
          <p:cNvPr id="16387" name="İçerik Yer Tutucusu 2"/>
          <p:cNvSpPr>
            <a:spLocks noGrp="1"/>
          </p:cNvSpPr>
          <p:nvPr>
            <p:ph idx="1"/>
          </p:nvPr>
        </p:nvSpPr>
        <p:spPr>
          <a:xfrm>
            <a:off x="0" y="1773238"/>
            <a:ext cx="9036050" cy="5084762"/>
          </a:xfrm>
        </p:spPr>
        <p:txBody>
          <a:bodyPr/>
          <a:lstStyle/>
          <a:p>
            <a:pPr algn="just"/>
            <a:endParaRPr lang="tr-TR" sz="2000" dirty="0" smtClean="0">
              <a:solidFill>
                <a:srgbClr val="000000"/>
              </a:solidFill>
              <a:latin typeface="TwCenMT-Regular"/>
              <a:ea typeface="Times New Roman" pitchFamily="18" charset="0"/>
              <a:cs typeface="TwCenMT-Regular"/>
            </a:endParaRPr>
          </a:p>
          <a:p>
            <a:pPr algn="just"/>
            <a:r>
              <a:rPr lang="tr-TR" sz="2000" dirty="0" smtClean="0">
                <a:solidFill>
                  <a:srgbClr val="000000"/>
                </a:solidFill>
                <a:latin typeface="TwCenMT-Regular"/>
                <a:ea typeface="Times New Roman" pitchFamily="18" charset="0"/>
                <a:cs typeface="TwCenMT-Regular"/>
              </a:rPr>
              <a:t>LGS bütün soruları cevaplama mecburiyeti olan bir sınav de</a:t>
            </a:r>
            <a:r>
              <a:rPr lang="tr-TR" sz="2000" dirty="0" smtClean="0">
                <a:solidFill>
                  <a:srgbClr val="000000"/>
                </a:solidFill>
                <a:latin typeface="ArialMT"/>
                <a:ea typeface="Times New Roman" pitchFamily="18" charset="0"/>
                <a:cs typeface="ArialMT"/>
              </a:rPr>
              <a:t>ğ</a:t>
            </a:r>
            <a:r>
              <a:rPr lang="tr-TR" sz="2000" dirty="0" smtClean="0">
                <a:solidFill>
                  <a:srgbClr val="000000"/>
                </a:solidFill>
                <a:latin typeface="TwCenMT-Regular"/>
                <a:ea typeface="Times New Roman" pitchFamily="18" charset="0"/>
                <a:cs typeface="TwCenMT-Regular"/>
              </a:rPr>
              <a:t>ildir. Biliyorsanız elbette cevaplandırmanızda mahsur yoktur. Ancak cevabi konusunda tereddüt etti</a:t>
            </a:r>
            <a:r>
              <a:rPr lang="tr-TR" sz="2000" dirty="0" smtClean="0">
                <a:solidFill>
                  <a:srgbClr val="000000"/>
                </a:solidFill>
                <a:latin typeface="ArialMT"/>
                <a:ea typeface="Times New Roman" pitchFamily="18" charset="0"/>
                <a:cs typeface="ArialMT"/>
              </a:rPr>
              <a:t>ğ</a:t>
            </a:r>
            <a:r>
              <a:rPr lang="tr-TR" sz="2000" dirty="0" smtClean="0">
                <a:solidFill>
                  <a:srgbClr val="000000"/>
                </a:solidFill>
                <a:latin typeface="TwCenMT-Regular"/>
                <a:ea typeface="Times New Roman" pitchFamily="18" charset="0"/>
                <a:cs typeface="TwCenMT-Regular"/>
              </a:rPr>
              <a:t>iniz soruları gelişigüzel cevaplandırmak fayda de</a:t>
            </a:r>
            <a:r>
              <a:rPr lang="tr-TR" sz="2000" dirty="0" smtClean="0">
                <a:solidFill>
                  <a:srgbClr val="000000"/>
                </a:solidFill>
                <a:latin typeface="ArialMT"/>
                <a:ea typeface="Times New Roman" pitchFamily="18" charset="0"/>
                <a:cs typeface="ArialMT"/>
              </a:rPr>
              <a:t>ğ</a:t>
            </a:r>
            <a:r>
              <a:rPr lang="tr-TR" sz="2000" dirty="0" smtClean="0">
                <a:solidFill>
                  <a:srgbClr val="000000"/>
                </a:solidFill>
                <a:latin typeface="TwCenMT-Regular"/>
                <a:ea typeface="Times New Roman" pitchFamily="18" charset="0"/>
                <a:cs typeface="TwCenMT-Regular"/>
              </a:rPr>
              <a:t>il, zarar verir. Unutmayın ki her soru, her net önemlidir. Bir soru sizi en az 10.000 kişinin üstüne de çıkarabilir, altına da düşürebilir.</a:t>
            </a:r>
          </a:p>
          <a:p>
            <a:pPr algn="just"/>
            <a:endParaRPr lang="tr-TR" sz="2000" dirty="0" smtClean="0">
              <a:solidFill>
                <a:srgbClr val="000000"/>
              </a:solidFill>
              <a:latin typeface="TwCenMT-Regular"/>
              <a:ea typeface="Times New Roman" pitchFamily="18" charset="0"/>
              <a:cs typeface="TwCenMT-Regular"/>
            </a:endParaRPr>
          </a:p>
          <a:p>
            <a:pPr algn="just"/>
            <a:r>
              <a:rPr lang="tr-TR" sz="2000" dirty="0" smtClean="0">
                <a:solidFill>
                  <a:srgbClr val="000000"/>
                </a:solidFill>
                <a:latin typeface="TwCenMT-Regular"/>
                <a:cs typeface="Times New Roman" pitchFamily="18" charset="0"/>
              </a:rPr>
              <a:t>Cevap şıklarında cevaba benzeyecek bazen iki, bazen de üç şık bulunabilir. Bunlara çeldirici adı verilir. Çeldiriciler ilk başta cevap gibi görünebilir ama ufak bir zihni egzersizle do</a:t>
            </a:r>
            <a:r>
              <a:rPr lang="tr-TR" sz="2000" dirty="0" smtClean="0">
                <a:solidFill>
                  <a:srgbClr val="000000"/>
                </a:solidFill>
                <a:latin typeface="ArialMT"/>
                <a:cs typeface="Times New Roman" pitchFamily="18" charset="0"/>
              </a:rPr>
              <a:t>ğ</a:t>
            </a:r>
            <a:r>
              <a:rPr lang="tr-TR" sz="2000" dirty="0" smtClean="0">
                <a:solidFill>
                  <a:srgbClr val="000000"/>
                </a:solidFill>
                <a:latin typeface="TwCenMT-Regular"/>
                <a:cs typeface="Times New Roman" pitchFamily="18" charset="0"/>
              </a:rPr>
              <a:t>ru cevabı bulmanız mümkündür. Bu tip sorularda cevap genellikle soru metninde saklıdır.</a:t>
            </a:r>
            <a:endParaRPr lang="tr-TR" sz="2000" dirty="0" smtClean="0">
              <a:cs typeface="Times New Roman" pitchFamily="18" charset="0"/>
            </a:endParaRPr>
          </a:p>
          <a:p>
            <a:pPr algn="just">
              <a:buFontTx/>
              <a:buNone/>
            </a:pPr>
            <a:endParaRPr lang="tr-TR" sz="2000" dirty="0" smtClean="0">
              <a:cs typeface="Times New Roman" pitchFamily="18" charset="0"/>
            </a:endParaRPr>
          </a:p>
          <a:p>
            <a:endParaRPr lang="tr-T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3048000"/>
          </a:xfrm>
          <a:gradFill rotWithShape="0">
            <a:gsLst>
              <a:gs pos="0">
                <a:schemeClr val="bg1"/>
              </a:gs>
              <a:gs pos="100000">
                <a:schemeClr val="accent1"/>
              </a:gs>
            </a:gsLst>
            <a:path path="shape">
              <a:fillToRect l="50000" t="50000" r="50000" b="50000"/>
            </a:path>
          </a:gradFill>
        </p:spPr>
        <p:txBody>
          <a:bodyPr/>
          <a:lstStyle/>
          <a:p>
            <a:pPr eaLnBrk="1" hangingPunct="1"/>
            <a:r>
              <a:rPr lang="tr-TR" b="1" smtClean="0"/>
              <a:t>TAHMİN ETMENİZ GEREKİRSE ,HIZLA TAHMİNDE BULUNUN VE FİKRİNİZİ DEĞİŞTİRMEYİN</a:t>
            </a:r>
          </a:p>
        </p:txBody>
      </p:sp>
      <p:sp>
        <p:nvSpPr>
          <p:cNvPr id="17411" name="Rectangle 3"/>
          <p:cNvSpPr>
            <a:spLocks noGrp="1" noChangeArrowheads="1"/>
          </p:cNvSpPr>
          <p:nvPr>
            <p:ph type="body" idx="1"/>
          </p:nvPr>
        </p:nvSpPr>
        <p:spPr>
          <a:xfrm>
            <a:off x="0" y="2971800"/>
            <a:ext cx="9144000" cy="3886200"/>
          </a:xfrm>
          <a:gradFill rotWithShape="0">
            <a:gsLst>
              <a:gs pos="0">
                <a:schemeClr val="accent1"/>
              </a:gs>
              <a:gs pos="100000">
                <a:schemeClr val="bg1"/>
              </a:gs>
            </a:gsLst>
            <a:path path="shape">
              <a:fillToRect l="50000" t="50000" r="50000" b="50000"/>
            </a:path>
          </a:gradFill>
        </p:spPr>
        <p:txBody>
          <a:bodyPr/>
          <a:lstStyle/>
          <a:p>
            <a:pPr algn="just" eaLnBrk="1" hangingPunct="1">
              <a:buFontTx/>
              <a:buNone/>
            </a:pPr>
            <a:r>
              <a:rPr lang="tr-TR" dirty="0" smtClean="0"/>
              <a:t>    Sürekli düşünmekten yorgun düştüyseniz ve iki seçenek arasında doğru cevap olması yönünden bir fark göremiyorsanız o zaman tahminde bulunacaksınız. Fakat ,sorunun çözümü ile ilgili farklı bir  yaklaşıma sahipseniz tabii ki cevabınızda değişiklik yapacaksınız ,tahminde bulunmanıza gerek kalmayacaktır.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a:xfrm>
            <a:off x="0" y="115888"/>
            <a:ext cx="9144000" cy="1636712"/>
          </a:xfrm>
        </p:spPr>
        <p:txBody>
          <a:bodyPr/>
          <a:lstStyle/>
          <a:p>
            <a:r>
              <a:rPr lang="tr-TR" b="1" smtClean="0">
                <a:latin typeface="ArialMT"/>
                <a:ea typeface="Times New Roman" pitchFamily="18" charset="0"/>
                <a:cs typeface="ArialMT"/>
              </a:rPr>
              <a:t>SORULARA DEĞİŞİK AÇILARDAN BAKMAYA ÇALIŞIN!</a:t>
            </a:r>
            <a:endParaRPr lang="tr-TR" b="1" smtClean="0">
              <a:ea typeface="Times New Roman" pitchFamily="18" charset="0"/>
              <a:cs typeface="ArialMT"/>
            </a:endParaRPr>
          </a:p>
        </p:txBody>
      </p:sp>
      <p:pic>
        <p:nvPicPr>
          <p:cNvPr id="18435" name="Picture 2"/>
          <p:cNvPicPr>
            <a:picLocks noGrp="1" noChangeAspect="1" noChangeArrowheads="1"/>
          </p:cNvPicPr>
          <p:nvPr>
            <p:ph idx="1"/>
          </p:nvPr>
        </p:nvPicPr>
        <p:blipFill>
          <a:blip r:embed="rId2"/>
          <a:srcRect/>
          <a:stretch>
            <a:fillRect/>
          </a:stretch>
        </p:blipFill>
        <p:spPr>
          <a:xfrm>
            <a:off x="2483768" y="1916832"/>
            <a:ext cx="4176463" cy="4581128"/>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2590800"/>
          </a:xfrm>
          <a:gradFill rotWithShape="0">
            <a:gsLst>
              <a:gs pos="0">
                <a:schemeClr val="bg1"/>
              </a:gs>
              <a:gs pos="100000">
                <a:schemeClr val="accent1"/>
              </a:gs>
            </a:gsLst>
            <a:path path="shape">
              <a:fillToRect l="50000" t="50000" r="50000" b="50000"/>
            </a:path>
          </a:gradFill>
        </p:spPr>
        <p:txBody>
          <a:bodyPr/>
          <a:lstStyle/>
          <a:p>
            <a:pPr eaLnBrk="1" hangingPunct="1"/>
            <a:r>
              <a:rPr lang="tr-TR" sz="3600" b="1" smtClean="0"/>
              <a:t>ÜÇLÜ BİR ZİNCİR KURULABİLİR.ANCAK DÖRTLÜ ZİNCİRİN BİR YERİNDEN KIRILMASI GEREKİR.</a:t>
            </a:r>
          </a:p>
        </p:txBody>
      </p:sp>
      <p:sp>
        <p:nvSpPr>
          <p:cNvPr id="19459" name="Rectangle 3"/>
          <p:cNvSpPr>
            <a:spLocks noGrp="1" noChangeArrowheads="1"/>
          </p:cNvSpPr>
          <p:nvPr>
            <p:ph type="body" idx="1"/>
          </p:nvPr>
        </p:nvSpPr>
        <p:spPr>
          <a:xfrm>
            <a:off x="0" y="2590800"/>
            <a:ext cx="9144000" cy="4267200"/>
          </a:xfrm>
          <a:gradFill rotWithShape="0">
            <a:gsLst>
              <a:gs pos="0">
                <a:schemeClr val="accent1"/>
              </a:gs>
              <a:gs pos="100000">
                <a:schemeClr val="bg1"/>
              </a:gs>
            </a:gsLst>
            <a:path path="shape">
              <a:fillToRect l="50000" t="50000" r="50000" b="50000"/>
            </a:path>
          </a:gradFill>
        </p:spPr>
        <p:txBody>
          <a:bodyPr/>
          <a:lstStyle/>
          <a:p>
            <a:pPr eaLnBrk="1" hangingPunct="1">
              <a:buFontTx/>
              <a:buNone/>
            </a:pPr>
            <a:r>
              <a:rPr lang="tr-TR" smtClean="0"/>
              <a:t>CEVAPLAR :</a:t>
            </a:r>
          </a:p>
          <a:p>
            <a:pPr eaLnBrk="1" hangingPunct="1">
              <a:buFontTx/>
              <a:buNone/>
            </a:pPr>
            <a:endParaRPr lang="tr-TR" smtClean="0"/>
          </a:p>
          <a:p>
            <a:pPr eaLnBrk="1" hangingPunct="1">
              <a:buFontTx/>
              <a:buNone/>
            </a:pPr>
            <a:r>
              <a:rPr lang="tr-TR" smtClean="0"/>
              <a:t>10-   B					10-  B</a:t>
            </a:r>
          </a:p>
          <a:p>
            <a:pPr eaLnBrk="1" hangingPunct="1">
              <a:buFontTx/>
              <a:buNone/>
            </a:pPr>
            <a:r>
              <a:rPr lang="tr-TR" smtClean="0"/>
              <a:t>11-   B					11-  B</a:t>
            </a:r>
          </a:p>
          <a:p>
            <a:pPr eaLnBrk="1" hangingPunct="1">
              <a:buFontTx/>
              <a:buNone/>
            </a:pPr>
            <a:r>
              <a:rPr lang="tr-TR" smtClean="0"/>
              <a:t>12-   B					12-  B</a:t>
            </a:r>
          </a:p>
          <a:p>
            <a:pPr eaLnBrk="1" hangingPunct="1">
              <a:buFontTx/>
              <a:buNone/>
            </a:pPr>
            <a:r>
              <a:rPr lang="tr-TR" smtClean="0"/>
              <a:t>							13-  B</a:t>
            </a:r>
          </a:p>
          <a:p>
            <a:pPr eaLnBrk="1" hangingPunct="1">
              <a:buFontTx/>
              <a:buNone/>
            </a:pPr>
            <a:r>
              <a:rPr lang="tr-TR" smtClean="0"/>
              <a:t>( Olabilir )				     ( Olamaz )</a:t>
            </a:r>
          </a:p>
        </p:txBody>
      </p:sp>
      <p:sp>
        <p:nvSpPr>
          <p:cNvPr id="19460" name="Line 4"/>
          <p:cNvSpPr>
            <a:spLocks noChangeShapeType="1"/>
          </p:cNvSpPr>
          <p:nvPr/>
        </p:nvSpPr>
        <p:spPr bwMode="auto">
          <a:xfrm flipV="1">
            <a:off x="4800600" y="3657600"/>
            <a:ext cx="2438400" cy="2590800"/>
          </a:xfrm>
          <a:prstGeom prst="line">
            <a:avLst/>
          </a:prstGeom>
          <a:noFill/>
          <a:ln w="28575">
            <a:solidFill>
              <a:schemeClr val="tx1"/>
            </a:solidFill>
            <a:round/>
            <a:headEnd/>
            <a:tailEnd/>
          </a:ln>
          <a:effectLst/>
        </p:spPr>
        <p:txBody>
          <a:bodyPr/>
          <a:lstStyle/>
          <a:p>
            <a:endParaRPr lang="tr-TR"/>
          </a:p>
        </p:txBody>
      </p:sp>
      <p:sp>
        <p:nvSpPr>
          <p:cNvPr id="19461" name="Line 5"/>
          <p:cNvSpPr>
            <a:spLocks noChangeShapeType="1"/>
          </p:cNvSpPr>
          <p:nvPr/>
        </p:nvSpPr>
        <p:spPr bwMode="auto">
          <a:xfrm>
            <a:off x="4724400" y="3657600"/>
            <a:ext cx="2743200" cy="2667000"/>
          </a:xfrm>
          <a:prstGeom prst="line">
            <a:avLst/>
          </a:prstGeom>
          <a:noFill/>
          <a:ln w="28575">
            <a:solidFill>
              <a:schemeClr val="tx1"/>
            </a:solidFill>
            <a:round/>
            <a:headEnd/>
            <a:tailEnd/>
          </a:ln>
          <a:effectLst/>
        </p:spPr>
        <p:txBody>
          <a:bodyPr/>
          <a:lstStyle/>
          <a:p>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3200400"/>
          </a:xfrm>
          <a:gradFill rotWithShape="0">
            <a:gsLst>
              <a:gs pos="0">
                <a:schemeClr val="bg1"/>
              </a:gs>
              <a:gs pos="100000">
                <a:schemeClr val="accent1"/>
              </a:gs>
            </a:gsLst>
            <a:path path="shape">
              <a:fillToRect l="50000" t="50000" r="50000" b="50000"/>
            </a:path>
          </a:gradFill>
        </p:spPr>
        <p:txBody>
          <a:bodyPr/>
          <a:lstStyle/>
          <a:p>
            <a:pPr eaLnBrk="1" hangingPunct="1"/>
            <a:r>
              <a:rPr lang="tr-TR" sz="2800" b="1" smtClean="0"/>
              <a:t>CEVAP KAĞIDINDA CEVAPLARI BÜTÜNÜ İLE DOLDURARAK ,UYGUN BOŞLUKLARI TAŞIRMADAN VE KOYU OLARAK İŞARETLEYİN.CEVAP KAĞIDINDA MAKİNANIN YANLIŞ OKUMASINA SEBEP OLACAK HER TÜRLÜ İŞARETTEN KAÇININ .HER SORU İÇİN TEK BİR CEVAP İŞARETLEYİN</a:t>
            </a:r>
            <a:r>
              <a:rPr lang="tr-TR" sz="2000" smtClean="0"/>
              <a:t> </a:t>
            </a:r>
          </a:p>
        </p:txBody>
      </p:sp>
      <p:sp>
        <p:nvSpPr>
          <p:cNvPr id="20483" name="Rectangle 3"/>
          <p:cNvSpPr>
            <a:spLocks noGrp="1" noChangeArrowheads="1"/>
          </p:cNvSpPr>
          <p:nvPr>
            <p:ph type="body" idx="1"/>
          </p:nvPr>
        </p:nvSpPr>
        <p:spPr>
          <a:xfrm>
            <a:off x="0" y="3200400"/>
            <a:ext cx="9144000" cy="3657600"/>
          </a:xfrm>
          <a:gradFill rotWithShape="0">
            <a:gsLst>
              <a:gs pos="0">
                <a:schemeClr val="accent1"/>
              </a:gs>
              <a:gs pos="100000">
                <a:schemeClr val="bg1"/>
              </a:gs>
            </a:gsLst>
            <a:path path="shape">
              <a:fillToRect l="50000" t="50000" r="50000" b="50000"/>
            </a:path>
          </a:gradFill>
        </p:spPr>
        <p:txBody>
          <a:bodyPr/>
          <a:lstStyle/>
          <a:p>
            <a:pPr eaLnBrk="1" hangingPunct="1">
              <a:buFontTx/>
              <a:buNone/>
            </a:pPr>
            <a:r>
              <a:rPr lang="tr-TR" smtClean="0"/>
              <a:t>   </a:t>
            </a:r>
            <a:r>
              <a:rPr lang="tr-TR" sz="2800" b="1" smtClean="0"/>
              <a:t>ÖRNEK  :</a:t>
            </a:r>
          </a:p>
          <a:p>
            <a:pPr eaLnBrk="1" hangingPunct="1">
              <a:buFontTx/>
              <a:buNone/>
            </a:pPr>
            <a:r>
              <a:rPr lang="tr-TR" sz="2800" smtClean="0"/>
              <a:t>		A    B   C    D</a:t>
            </a:r>
          </a:p>
          <a:p>
            <a:pPr eaLnBrk="1" hangingPunct="1">
              <a:buFontTx/>
              <a:buNone/>
            </a:pPr>
            <a:endParaRPr lang="tr-TR" sz="2800" smtClean="0"/>
          </a:p>
          <a:p>
            <a:pPr eaLnBrk="1" hangingPunct="1">
              <a:buFontTx/>
              <a:buNone/>
            </a:pPr>
            <a:r>
              <a:rPr lang="tr-TR" smtClean="0"/>
              <a:t>  1-   O    O   O    O</a:t>
            </a:r>
          </a:p>
          <a:p>
            <a:pPr eaLnBrk="1" hangingPunct="1">
              <a:buFontTx/>
              <a:buNone/>
            </a:pPr>
            <a:r>
              <a:rPr lang="tr-TR" smtClean="0"/>
              <a:t>  2-   O    O   O    O</a:t>
            </a:r>
          </a:p>
        </p:txBody>
      </p:sp>
      <p:sp>
        <p:nvSpPr>
          <p:cNvPr id="20484" name="Line 4"/>
          <p:cNvSpPr>
            <a:spLocks noChangeShapeType="1"/>
          </p:cNvSpPr>
          <p:nvPr/>
        </p:nvSpPr>
        <p:spPr bwMode="auto">
          <a:xfrm flipV="1">
            <a:off x="990600" y="4343400"/>
            <a:ext cx="2362200" cy="0"/>
          </a:xfrm>
          <a:prstGeom prst="line">
            <a:avLst/>
          </a:prstGeom>
          <a:noFill/>
          <a:ln w="9525">
            <a:solidFill>
              <a:schemeClr val="tx1"/>
            </a:solidFill>
            <a:round/>
            <a:headEnd/>
            <a:tailEnd/>
          </a:ln>
          <a:effectLst/>
        </p:spPr>
        <p:txBody>
          <a:bodyPr/>
          <a:lstStyle/>
          <a:p>
            <a:endParaRPr lang="tr-TR"/>
          </a:p>
        </p:txBody>
      </p:sp>
      <p:sp>
        <p:nvSpPr>
          <p:cNvPr id="20485" name="Line 7"/>
          <p:cNvSpPr>
            <a:spLocks noChangeShapeType="1"/>
          </p:cNvSpPr>
          <p:nvPr/>
        </p:nvSpPr>
        <p:spPr bwMode="auto">
          <a:xfrm flipV="1">
            <a:off x="2667000" y="5410200"/>
            <a:ext cx="762000" cy="685800"/>
          </a:xfrm>
          <a:prstGeom prst="line">
            <a:avLst/>
          </a:prstGeom>
          <a:noFill/>
          <a:ln w="57150">
            <a:solidFill>
              <a:schemeClr val="tx1"/>
            </a:solidFill>
            <a:round/>
            <a:headEnd/>
            <a:tailEnd/>
          </a:ln>
          <a:effectLst/>
        </p:spPr>
        <p:txBody>
          <a:bodyPr/>
          <a:lstStyle/>
          <a:p>
            <a:endParaRPr lang="tr-TR"/>
          </a:p>
        </p:txBody>
      </p:sp>
      <p:sp>
        <p:nvSpPr>
          <p:cNvPr id="20486" name="Oval 8"/>
          <p:cNvSpPr>
            <a:spLocks noChangeArrowheads="1"/>
          </p:cNvSpPr>
          <p:nvPr/>
        </p:nvSpPr>
        <p:spPr bwMode="auto">
          <a:xfrm>
            <a:off x="914400" y="4953000"/>
            <a:ext cx="381000" cy="381000"/>
          </a:xfrm>
          <a:prstGeom prst="ellipse">
            <a:avLst/>
          </a:prstGeom>
          <a:solidFill>
            <a:schemeClr val="tx1"/>
          </a:solidFill>
          <a:ln w="9525">
            <a:solidFill>
              <a:schemeClr val="tx1"/>
            </a:solidFill>
            <a:round/>
            <a:headEnd/>
            <a:tailEnd/>
          </a:ln>
          <a:effectLst/>
        </p:spPr>
        <p:txBody>
          <a:bodyPr wrap="none" anchor="ctr"/>
          <a:lstStyle/>
          <a:p>
            <a:endParaRPr lang="tr-TR"/>
          </a:p>
        </p:txBody>
      </p:sp>
      <p:sp>
        <p:nvSpPr>
          <p:cNvPr id="20487" name="Oval 9"/>
          <p:cNvSpPr>
            <a:spLocks noChangeArrowheads="1"/>
          </p:cNvSpPr>
          <p:nvPr/>
        </p:nvSpPr>
        <p:spPr bwMode="auto">
          <a:xfrm>
            <a:off x="1752600" y="5181600"/>
            <a:ext cx="76200" cy="228600"/>
          </a:xfrm>
          <a:prstGeom prst="ellipse">
            <a:avLst/>
          </a:prstGeom>
          <a:solidFill>
            <a:schemeClr val="accent1"/>
          </a:solidFill>
          <a:ln w="9525">
            <a:solidFill>
              <a:schemeClr val="tx1"/>
            </a:solidFill>
            <a:round/>
            <a:headEnd/>
            <a:tailEnd/>
          </a:ln>
          <a:effectLst/>
        </p:spPr>
        <p:txBody>
          <a:bodyPr wrap="none" anchor="ctr"/>
          <a:lstStyle/>
          <a:p>
            <a:endParaRPr lang="tr-TR"/>
          </a:p>
        </p:txBody>
      </p:sp>
      <p:sp>
        <p:nvSpPr>
          <p:cNvPr id="20488" name="Oval 10"/>
          <p:cNvSpPr>
            <a:spLocks noChangeArrowheads="1"/>
          </p:cNvSpPr>
          <p:nvPr/>
        </p:nvSpPr>
        <p:spPr bwMode="auto">
          <a:xfrm>
            <a:off x="1600200" y="4953000"/>
            <a:ext cx="381000" cy="381000"/>
          </a:xfrm>
          <a:prstGeom prst="ellipse">
            <a:avLst/>
          </a:prstGeom>
          <a:solidFill>
            <a:schemeClr val="tx1"/>
          </a:solidFill>
          <a:ln w="9525">
            <a:solidFill>
              <a:schemeClr val="tx1"/>
            </a:solidFill>
            <a:round/>
            <a:headEnd/>
            <a:tailEnd/>
          </a:ln>
          <a:effectLst/>
        </p:spPr>
        <p:txBody>
          <a:bodyPr wrap="none" anchor="ctr"/>
          <a:lstStyle/>
          <a:p>
            <a:endParaRPr lang="tr-TR" sz="2400" b="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title"/>
          </p:nvPr>
        </p:nvSpPr>
        <p:spPr>
          <a:xfrm>
            <a:off x="755650" y="115888"/>
            <a:ext cx="7772400" cy="1143000"/>
          </a:xfrm>
        </p:spPr>
        <p:txBody>
          <a:bodyPr/>
          <a:lstStyle/>
          <a:p>
            <a:r>
              <a:rPr lang="tr-TR" sz="5400" b="1" smtClean="0"/>
              <a:t>TEST ÇÖZERKEN</a:t>
            </a:r>
          </a:p>
        </p:txBody>
      </p:sp>
      <p:sp>
        <p:nvSpPr>
          <p:cNvPr id="3" name="İçerik Yer Tutucusu 2"/>
          <p:cNvSpPr>
            <a:spLocks noGrp="1"/>
          </p:cNvSpPr>
          <p:nvPr>
            <p:ph idx="1"/>
          </p:nvPr>
        </p:nvSpPr>
        <p:spPr>
          <a:xfrm>
            <a:off x="685800" y="1981200"/>
            <a:ext cx="7772400" cy="3176588"/>
          </a:xfrm>
        </p:spPr>
        <p:txBody>
          <a:bodyPr/>
          <a:lstStyle/>
          <a:p>
            <a:pPr marL="0" indent="0">
              <a:buFontTx/>
              <a:buNone/>
              <a:defRPr/>
            </a:pPr>
            <a:r>
              <a:rPr lang="tr-TR" b="1" dirty="0" smtClean="0"/>
              <a:t>    BİLGİ                                       YORUM</a:t>
            </a:r>
          </a:p>
          <a:p>
            <a:pPr>
              <a:defRPr/>
            </a:pPr>
            <a:endParaRPr lang="tr-TR" b="1" dirty="0"/>
          </a:p>
          <a:p>
            <a:pPr>
              <a:defRPr/>
            </a:pPr>
            <a:endParaRPr lang="tr-TR" b="1" dirty="0" smtClean="0"/>
          </a:p>
          <a:p>
            <a:pPr>
              <a:defRPr/>
            </a:pPr>
            <a:endParaRPr lang="tr-TR" b="1" dirty="0"/>
          </a:p>
          <a:p>
            <a:pPr marL="0" indent="0" algn="ctr">
              <a:buFontTx/>
              <a:buNone/>
              <a:defRPr/>
            </a:pPr>
            <a:r>
              <a:rPr lang="tr-TR" b="1" dirty="0" smtClean="0"/>
              <a:t>HIZ </a:t>
            </a:r>
            <a:endParaRPr lang="tr-TR" b="1" dirty="0"/>
          </a:p>
        </p:txBody>
      </p:sp>
      <p:sp>
        <p:nvSpPr>
          <p:cNvPr id="3076" name="Oval 3"/>
          <p:cNvSpPr>
            <a:spLocks noChangeArrowheads="1"/>
          </p:cNvSpPr>
          <p:nvPr/>
        </p:nvSpPr>
        <p:spPr bwMode="auto">
          <a:xfrm>
            <a:off x="2555875" y="2133600"/>
            <a:ext cx="3600450" cy="2159000"/>
          </a:xfrm>
          <a:prstGeom prst="ellipse">
            <a:avLst/>
          </a:prstGeom>
          <a:solidFill>
            <a:schemeClr val="accent1"/>
          </a:solidFill>
          <a:ln w="9525" algn="ctr">
            <a:noFill/>
            <a:round/>
            <a:headEnd/>
            <a:tailEnd/>
          </a:ln>
          <a:effectLst/>
        </p:spPr>
        <p:txBody>
          <a:bodyPr anchor="ctr"/>
          <a:lstStyle/>
          <a:p>
            <a:endParaRPr lang="tr-TR"/>
          </a:p>
        </p:txBody>
      </p:sp>
      <p:sp>
        <p:nvSpPr>
          <p:cNvPr id="3077" name="Başlık 1"/>
          <p:cNvSpPr txBox="1">
            <a:spLocks/>
          </p:cNvSpPr>
          <p:nvPr/>
        </p:nvSpPr>
        <p:spPr bwMode="auto">
          <a:xfrm>
            <a:off x="755650" y="5373688"/>
            <a:ext cx="7772400" cy="1143000"/>
          </a:xfrm>
          <a:prstGeom prst="rect">
            <a:avLst/>
          </a:prstGeom>
          <a:noFill/>
          <a:ln w="9525">
            <a:noFill/>
            <a:miter lim="800000"/>
            <a:headEnd/>
            <a:tailEnd/>
          </a:ln>
          <a:effectLst/>
        </p:spPr>
        <p:txBody>
          <a:bodyPr anchor="ctr"/>
          <a:lstStyle/>
          <a:p>
            <a:pPr eaLnBrk="0" hangingPunct="0"/>
            <a:r>
              <a:rPr lang="tr-TR" sz="4400" u="sng"/>
              <a:t>ÖNEMLİDİR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2209800"/>
          </a:xfrm>
          <a:gradFill rotWithShape="0">
            <a:gsLst>
              <a:gs pos="0">
                <a:schemeClr val="bg1"/>
              </a:gs>
              <a:gs pos="100000">
                <a:schemeClr val="accent1"/>
              </a:gs>
            </a:gsLst>
            <a:path path="shape">
              <a:fillToRect l="50000" t="50000" r="50000" b="50000"/>
            </a:path>
          </a:gradFill>
        </p:spPr>
        <p:txBody>
          <a:bodyPr/>
          <a:lstStyle/>
          <a:p>
            <a:pPr eaLnBrk="1" hangingPunct="1"/>
            <a:r>
              <a:rPr lang="tr-TR" sz="4000" b="1" smtClean="0"/>
              <a:t>CEVAPLARINIZI ,CEVAP KAĞIDINA GRUPLAR HALİNDE KODLAYIN</a:t>
            </a:r>
            <a:r>
              <a:rPr lang="tr-TR" sz="3200" smtClean="0"/>
              <a:t> </a:t>
            </a:r>
          </a:p>
        </p:txBody>
      </p:sp>
      <p:sp>
        <p:nvSpPr>
          <p:cNvPr id="21507" name="Rectangle 3"/>
          <p:cNvSpPr>
            <a:spLocks noGrp="1" noChangeArrowheads="1"/>
          </p:cNvSpPr>
          <p:nvPr>
            <p:ph type="body" idx="1"/>
          </p:nvPr>
        </p:nvSpPr>
        <p:spPr>
          <a:xfrm>
            <a:off x="0" y="2057400"/>
            <a:ext cx="9144000" cy="4800600"/>
          </a:xfrm>
          <a:gradFill rotWithShape="0">
            <a:gsLst>
              <a:gs pos="0">
                <a:schemeClr val="accent1"/>
              </a:gs>
              <a:gs pos="100000">
                <a:schemeClr val="bg1"/>
              </a:gs>
            </a:gsLst>
            <a:path path="shape">
              <a:fillToRect l="50000" t="50000" r="50000" b="50000"/>
            </a:path>
          </a:gradFill>
        </p:spPr>
        <p:txBody>
          <a:bodyPr/>
          <a:lstStyle/>
          <a:p>
            <a:pPr eaLnBrk="1" hangingPunct="1"/>
            <a:endParaRPr lang="tr-TR" smtClean="0"/>
          </a:p>
          <a:p>
            <a:pPr eaLnBrk="1" hangingPunct="1">
              <a:buFontTx/>
              <a:buNone/>
            </a:pPr>
            <a:r>
              <a:rPr lang="tr-TR" smtClean="0"/>
              <a:t>    ÖRNEĞİN:</a:t>
            </a:r>
          </a:p>
          <a:p>
            <a:pPr eaLnBrk="1" hangingPunct="1">
              <a:buFontTx/>
              <a:buNone/>
            </a:pPr>
            <a:endParaRPr lang="tr-TR" smtClean="0"/>
          </a:p>
          <a:p>
            <a:pPr algn="just" eaLnBrk="1" hangingPunct="1">
              <a:buFontTx/>
              <a:buNone/>
            </a:pPr>
            <a:r>
              <a:rPr lang="tr-TR" smtClean="0"/>
              <a:t>    1   ile   10   soruya kadar olan cevapları önce ,daha sonra diğer soruların cevaplarını da 10’ arlı gruplar halinde cevap kağıdına kodlayabilirsiniz.Bu size zaman tasarrufu ve dikkatin dağılmasına engel olur.  </a:t>
            </a:r>
          </a:p>
          <a:p>
            <a:pPr lvl="1" eaLnBrk="1" hangingPunct="1">
              <a:buFontTx/>
              <a:buNone/>
            </a:pPr>
            <a:endParaRPr lang="tr-T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2819400"/>
          </a:xfrm>
          <a:gradFill rotWithShape="0">
            <a:gsLst>
              <a:gs pos="0">
                <a:schemeClr val="bg1"/>
              </a:gs>
              <a:gs pos="100000">
                <a:schemeClr val="accent1"/>
              </a:gs>
            </a:gsLst>
            <a:path path="shape">
              <a:fillToRect l="50000" t="50000" r="50000" b="50000"/>
            </a:path>
          </a:gradFill>
        </p:spPr>
        <p:txBody>
          <a:bodyPr/>
          <a:lstStyle/>
          <a:p>
            <a:pPr eaLnBrk="1" hangingPunct="1"/>
            <a:r>
              <a:rPr lang="tr-TR" sz="4000" b="1" smtClean="0"/>
              <a:t>ÖZEL BİR KODLAMA SİSTEMİ GELİŞTİREREK SORU KİTAPÇIĞI </a:t>
            </a:r>
            <a:br>
              <a:rPr lang="tr-TR" sz="4000" b="1" smtClean="0"/>
            </a:br>
            <a:r>
              <a:rPr lang="tr-TR" sz="4000" b="1" smtClean="0"/>
              <a:t>ÜZERİNDE İŞARETLEYİN</a:t>
            </a:r>
            <a:r>
              <a:rPr lang="tr-TR" sz="3600" smtClean="0"/>
              <a:t> </a:t>
            </a:r>
          </a:p>
        </p:txBody>
      </p:sp>
      <p:sp>
        <p:nvSpPr>
          <p:cNvPr id="22531" name="Rectangle 3"/>
          <p:cNvSpPr>
            <a:spLocks noGrp="1" noChangeArrowheads="1"/>
          </p:cNvSpPr>
          <p:nvPr>
            <p:ph type="body" idx="1"/>
          </p:nvPr>
        </p:nvSpPr>
        <p:spPr>
          <a:xfrm>
            <a:off x="0" y="2743200"/>
            <a:ext cx="9144000" cy="4114800"/>
          </a:xfrm>
          <a:gradFill rotWithShape="0">
            <a:gsLst>
              <a:gs pos="0">
                <a:schemeClr val="accent1"/>
              </a:gs>
              <a:gs pos="100000">
                <a:schemeClr val="bg1"/>
              </a:gs>
            </a:gsLst>
            <a:path path="shape">
              <a:fillToRect l="50000" t="50000" r="50000" b="50000"/>
            </a:path>
          </a:gradFill>
        </p:spPr>
        <p:txBody>
          <a:bodyPr/>
          <a:lstStyle/>
          <a:p>
            <a:pPr eaLnBrk="1" hangingPunct="1">
              <a:buFontTx/>
              <a:buNone/>
            </a:pPr>
            <a:r>
              <a:rPr lang="tr-TR" smtClean="0"/>
              <a:t>   </a:t>
            </a:r>
          </a:p>
          <a:p>
            <a:pPr eaLnBrk="1" hangingPunct="1">
              <a:buFontTx/>
              <a:buNone/>
            </a:pPr>
            <a:endParaRPr lang="tr-TR" smtClean="0"/>
          </a:p>
          <a:p>
            <a:pPr algn="just" eaLnBrk="1" hangingPunct="1">
              <a:buFontTx/>
              <a:buNone/>
            </a:pPr>
            <a:r>
              <a:rPr lang="tr-TR" smtClean="0"/>
              <a:t>   Doğru cevaplarınızı görmenizi ,değiştirdiğiniz cevaplarınızı ,atladığınız soruları ve tekrar gözden geçirmek istediğiniz cevaplarınız için size kolaylık sağlayacaktır.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144000" cy="6858000"/>
          </a:xfrm>
          <a:gradFill rotWithShape="0">
            <a:gsLst>
              <a:gs pos="0">
                <a:schemeClr val="accent1"/>
              </a:gs>
              <a:gs pos="100000">
                <a:schemeClr val="bg1"/>
              </a:gs>
            </a:gsLst>
            <a:path path="shape">
              <a:fillToRect l="50000" t="50000" r="50000" b="50000"/>
            </a:path>
          </a:gradFill>
        </p:spPr>
        <p:txBody>
          <a:bodyPr/>
          <a:lstStyle/>
          <a:p>
            <a:pPr eaLnBrk="1" hangingPunct="1"/>
            <a:r>
              <a:rPr lang="tr-TR" sz="3800" b="1" smtClean="0"/>
              <a:t>GİRİŞ SINAVLARINDA BAZI ÇOK GÜÇ SORULAR VARDIR.BÜTÜN SORULARI DOĞRU CEVAPLAMA BEKLENTİSİ İÇ</a:t>
            </a:r>
            <a:r>
              <a:rPr lang="tr-TR" sz="3800" b="1" smtClean="0">
                <a:latin typeface="Arial" charset="0"/>
              </a:rPr>
              <a:t>İ</a:t>
            </a:r>
            <a:r>
              <a:rPr lang="tr-TR" sz="3800" b="1" smtClean="0"/>
              <a:t>NDE OLMAYIN</a:t>
            </a:r>
            <a:br>
              <a:rPr lang="tr-TR" sz="3800" b="1" smtClean="0"/>
            </a:br>
            <a:r>
              <a:rPr lang="tr-TR" sz="3800" b="1" smtClean="0"/>
              <a:t/>
            </a:r>
            <a:br>
              <a:rPr lang="tr-TR" sz="3800" b="1" smtClean="0"/>
            </a:br>
            <a:r>
              <a:rPr lang="tr-TR" sz="3600" b="1" smtClean="0">
                <a:solidFill>
                  <a:srgbClr val="FF0000"/>
                </a:solidFill>
              </a:rPr>
              <a:t>% 25 zor ve çok zor</a:t>
            </a:r>
            <a:br>
              <a:rPr lang="tr-TR" sz="3600" b="1" smtClean="0">
                <a:solidFill>
                  <a:srgbClr val="FF0000"/>
                </a:solidFill>
              </a:rPr>
            </a:br>
            <a:r>
              <a:rPr lang="tr-TR" sz="3600" b="1" smtClean="0">
                <a:solidFill>
                  <a:srgbClr val="FF0000"/>
                </a:solidFill>
              </a:rPr>
              <a:t/>
            </a:r>
            <a:br>
              <a:rPr lang="tr-TR" sz="3600" b="1" smtClean="0">
                <a:solidFill>
                  <a:srgbClr val="FF0000"/>
                </a:solidFill>
              </a:rPr>
            </a:br>
            <a:r>
              <a:rPr lang="tr-TR" sz="3600" b="1" smtClean="0">
                <a:solidFill>
                  <a:srgbClr val="FF0000"/>
                </a:solidFill>
              </a:rPr>
              <a:t>% 25 kolay ve çok kolay</a:t>
            </a:r>
            <a:br>
              <a:rPr lang="tr-TR" sz="3600" b="1" smtClean="0">
                <a:solidFill>
                  <a:srgbClr val="FF0000"/>
                </a:solidFill>
              </a:rPr>
            </a:br>
            <a:r>
              <a:rPr lang="tr-TR" sz="3600" b="1" smtClean="0">
                <a:solidFill>
                  <a:srgbClr val="FF0000"/>
                </a:solidFill>
              </a:rPr>
              <a:t/>
            </a:r>
            <a:br>
              <a:rPr lang="tr-TR" sz="3600" b="1" smtClean="0">
                <a:solidFill>
                  <a:srgbClr val="FF0000"/>
                </a:solidFill>
              </a:rPr>
            </a:br>
            <a:r>
              <a:rPr lang="tr-TR" sz="3600" b="1" smtClean="0">
                <a:solidFill>
                  <a:srgbClr val="FF0000"/>
                </a:solidFill>
              </a:rPr>
              <a:t>% 50 normal-çözelebilir </a:t>
            </a:r>
            <a:br>
              <a:rPr lang="tr-TR" sz="3600" b="1" smtClean="0">
                <a:solidFill>
                  <a:srgbClr val="FF0000"/>
                </a:solidFill>
              </a:rPr>
            </a:br>
            <a:r>
              <a:rPr lang="tr-TR" sz="3600" b="1" smtClean="0">
                <a:solidFill>
                  <a:srgbClr val="FF0000"/>
                </a:solidFill>
              </a:rPr>
              <a:t/>
            </a:r>
            <a:br>
              <a:rPr lang="tr-TR" sz="3600" b="1" smtClean="0">
                <a:solidFill>
                  <a:srgbClr val="FF0000"/>
                </a:solidFill>
              </a:rPr>
            </a:br>
            <a:r>
              <a:rPr lang="tr-TR" sz="3600" b="1" smtClean="0">
                <a:solidFill>
                  <a:srgbClr val="FF0000"/>
                </a:solidFill>
              </a:rPr>
              <a:t>sorulardır.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6858000"/>
          </a:xfrm>
          <a:gradFill rotWithShape="0">
            <a:gsLst>
              <a:gs pos="0">
                <a:schemeClr val="accent1"/>
              </a:gs>
              <a:gs pos="100000">
                <a:schemeClr val="bg1"/>
              </a:gs>
            </a:gsLst>
            <a:path path="shape">
              <a:fillToRect l="50000" t="50000" r="50000" b="50000"/>
            </a:path>
          </a:gradFill>
        </p:spPr>
        <p:txBody>
          <a:bodyPr/>
          <a:lstStyle/>
          <a:p>
            <a:pPr eaLnBrk="1" hangingPunct="1"/>
            <a:r>
              <a:rPr lang="tr-TR" b="1" smtClean="0"/>
              <a:t>MUHTEMELEN SINAVDA BÜYÜK BİR ZAMAN BASKISI İLE KARŞILAŞACAKSINIZ.</a:t>
            </a:r>
            <a:br>
              <a:rPr lang="tr-TR" b="1" smtClean="0"/>
            </a:br>
            <a:r>
              <a:rPr lang="tr-TR" b="1" smtClean="0"/>
              <a:t/>
            </a:r>
            <a:br>
              <a:rPr lang="tr-TR" b="1" smtClean="0"/>
            </a:br>
            <a:r>
              <a:rPr lang="tr-TR" sz="5400" b="1" smtClean="0">
                <a:solidFill>
                  <a:srgbClr val="C00000"/>
                </a:solidFill>
              </a:rPr>
              <a:t>BUNA HAZIRLIKLI OLUN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a:xfrm>
            <a:off x="323850" y="260350"/>
            <a:ext cx="3311525" cy="2089150"/>
          </a:xfrm>
        </p:spPr>
        <p:txBody>
          <a:bodyPr/>
          <a:lstStyle/>
          <a:p>
            <a:r>
              <a:rPr lang="tr-TR" sz="2800" b="1" smtClean="0">
                <a:solidFill>
                  <a:srgbClr val="C00000"/>
                </a:solidFill>
                <a:latin typeface="ArialMT"/>
                <a:ea typeface="Times New Roman" pitchFamily="18" charset="0"/>
                <a:cs typeface="ArialMT"/>
              </a:rPr>
              <a:t>DENEME SINAVLARINI ÖNEMSEYİN VE ZAMAN  AYIRIN</a:t>
            </a:r>
            <a:endParaRPr lang="tr-TR" sz="2800" b="1" smtClean="0">
              <a:solidFill>
                <a:srgbClr val="C00000"/>
              </a:solidFill>
              <a:ea typeface="Times New Roman" pitchFamily="18" charset="0"/>
              <a:cs typeface="ArialMT"/>
            </a:endParaRPr>
          </a:p>
        </p:txBody>
      </p:sp>
      <p:pic>
        <p:nvPicPr>
          <p:cNvPr id="25603" name="Picture 4"/>
          <p:cNvPicPr>
            <a:picLocks noChangeAspect="1" noChangeArrowheads="1"/>
          </p:cNvPicPr>
          <p:nvPr/>
        </p:nvPicPr>
        <p:blipFill>
          <a:blip r:embed="rId2"/>
          <a:srcRect/>
          <a:stretch>
            <a:fillRect/>
          </a:stretch>
        </p:blipFill>
        <p:spPr bwMode="auto">
          <a:xfrm>
            <a:off x="107950" y="2566988"/>
            <a:ext cx="3887788" cy="4102100"/>
          </a:xfrm>
          <a:prstGeom prst="rect">
            <a:avLst/>
          </a:prstGeom>
          <a:noFill/>
          <a:ln w="9525">
            <a:noFill/>
            <a:miter lim="800000"/>
            <a:headEnd/>
            <a:tailEnd/>
          </a:ln>
          <a:effectLst/>
        </p:spPr>
      </p:pic>
      <p:sp>
        <p:nvSpPr>
          <p:cNvPr id="3" name="Dikdörtgen 2"/>
          <p:cNvSpPr/>
          <p:nvPr/>
        </p:nvSpPr>
        <p:spPr>
          <a:xfrm>
            <a:off x="4932363" y="301625"/>
            <a:ext cx="3743325" cy="2246313"/>
          </a:xfrm>
          <a:prstGeom prst="rect">
            <a:avLst/>
          </a:prstGeom>
        </p:spPr>
        <p:txBody>
          <a:bodyPr>
            <a:spAutoFit/>
          </a:bodyPr>
          <a:lstStyle/>
          <a:p>
            <a:pPr>
              <a:defRPr/>
            </a:pPr>
            <a:r>
              <a:rPr lang="tr-TR" sz="2800" dirty="0">
                <a:solidFill>
                  <a:schemeClr val="accent2">
                    <a:lumMod val="75000"/>
                  </a:schemeClr>
                </a:solidFill>
                <a:latin typeface="TwCenMT-Regular"/>
                <a:ea typeface="Times New Roman"/>
                <a:cs typeface="TwCenMT-Regular"/>
              </a:rPr>
              <a:t>DENEME SINAVLARINI GERÇEK SINAVIN B</a:t>
            </a:r>
            <a:r>
              <a:rPr lang="tr-TR" sz="2800" dirty="0">
                <a:solidFill>
                  <a:schemeClr val="accent2">
                    <a:lumMod val="75000"/>
                  </a:schemeClr>
                </a:solidFill>
                <a:latin typeface="ArialMT"/>
                <a:ea typeface="Times New Roman"/>
                <a:cs typeface="ArialMT"/>
              </a:rPr>
              <a:t>İ</a:t>
            </a:r>
            <a:r>
              <a:rPr lang="tr-TR" sz="2800" dirty="0">
                <a:solidFill>
                  <a:schemeClr val="accent2">
                    <a:lumMod val="75000"/>
                  </a:schemeClr>
                </a:solidFill>
                <a:latin typeface="TwCenMT-Regular"/>
                <a:ea typeface="Times New Roman"/>
                <a:cs typeface="TwCenMT-Regular"/>
              </a:rPr>
              <a:t>R PROVASI G</a:t>
            </a:r>
            <a:r>
              <a:rPr lang="tr-TR" sz="2800" dirty="0">
                <a:solidFill>
                  <a:schemeClr val="accent2">
                    <a:lumMod val="75000"/>
                  </a:schemeClr>
                </a:solidFill>
                <a:latin typeface="ArialMT"/>
                <a:ea typeface="Times New Roman"/>
                <a:cs typeface="ArialMT"/>
              </a:rPr>
              <a:t>İ</a:t>
            </a:r>
            <a:r>
              <a:rPr lang="tr-TR" sz="2800" dirty="0">
                <a:solidFill>
                  <a:schemeClr val="accent2">
                    <a:lumMod val="75000"/>
                  </a:schemeClr>
                </a:solidFill>
                <a:latin typeface="TwCenMT-Regular"/>
                <a:ea typeface="Times New Roman"/>
                <a:cs typeface="TwCenMT-Regular"/>
              </a:rPr>
              <a:t>B</a:t>
            </a:r>
            <a:r>
              <a:rPr lang="tr-TR" sz="2800" dirty="0">
                <a:solidFill>
                  <a:schemeClr val="accent2">
                    <a:lumMod val="75000"/>
                  </a:schemeClr>
                </a:solidFill>
                <a:latin typeface="ArialMT"/>
                <a:ea typeface="Times New Roman"/>
                <a:cs typeface="ArialMT"/>
              </a:rPr>
              <a:t>İ</a:t>
            </a:r>
            <a:r>
              <a:rPr lang="tr-TR" sz="2800" dirty="0">
                <a:solidFill>
                  <a:schemeClr val="accent2">
                    <a:lumMod val="75000"/>
                  </a:schemeClr>
                </a:solidFill>
                <a:latin typeface="TwCenMT-Regular"/>
                <a:ea typeface="Times New Roman"/>
                <a:cs typeface="TwCenMT-Regular"/>
              </a:rPr>
              <a:t> GÖRÜN</a:t>
            </a:r>
            <a:endParaRPr lang="tr-TR" sz="2800" dirty="0">
              <a:solidFill>
                <a:schemeClr val="accent2">
                  <a:lumMod val="75000"/>
                </a:schemeClr>
              </a:solidFill>
            </a:endParaRPr>
          </a:p>
        </p:txBody>
      </p:sp>
      <p:pic>
        <p:nvPicPr>
          <p:cNvPr id="25605" name="Picture 5"/>
          <p:cNvPicPr>
            <a:picLocks noChangeAspect="1" noChangeArrowheads="1"/>
          </p:cNvPicPr>
          <p:nvPr/>
        </p:nvPicPr>
        <p:blipFill>
          <a:blip r:embed="rId3"/>
          <a:srcRect/>
          <a:stretch>
            <a:fillRect/>
          </a:stretch>
        </p:blipFill>
        <p:spPr bwMode="auto">
          <a:xfrm>
            <a:off x="4643438" y="2566988"/>
            <a:ext cx="4321175" cy="4102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title"/>
          </p:nvPr>
        </p:nvSpPr>
        <p:spPr>
          <a:xfrm>
            <a:off x="395288" y="549275"/>
            <a:ext cx="3529012" cy="1584325"/>
          </a:xfrm>
        </p:spPr>
        <p:txBody>
          <a:bodyPr/>
          <a:lstStyle/>
          <a:p>
            <a:r>
              <a:rPr lang="tr-TR" sz="1600" b="1" smtClean="0">
                <a:latin typeface="Arial-BoldMT"/>
                <a:ea typeface="Times New Roman" pitchFamily="18" charset="0"/>
                <a:cs typeface="Arial-BoldMT"/>
              </a:rPr>
              <a:t>GEÇMİŞ OLUMSUZLUKLARDAN DERS ALIP, ONLARI BİR KENARA İTELİM HER SINAVDAN BİR DERS ÇIKARALIM</a:t>
            </a:r>
            <a:r>
              <a:rPr lang="tr-TR" sz="1600" smtClean="0">
                <a:ea typeface="Times New Roman" pitchFamily="18" charset="0"/>
                <a:cs typeface="Arial-BoldMT"/>
              </a:rPr>
              <a:t/>
            </a:r>
            <a:br>
              <a:rPr lang="tr-TR" sz="1600" smtClean="0">
                <a:ea typeface="Times New Roman" pitchFamily="18" charset="0"/>
                <a:cs typeface="Arial-BoldMT"/>
              </a:rPr>
            </a:br>
            <a:endParaRPr lang="tr-TR" sz="1600" smtClean="0">
              <a:ea typeface="Times New Roman" pitchFamily="18" charset="0"/>
              <a:cs typeface="Arial-BoldMT"/>
            </a:endParaRPr>
          </a:p>
        </p:txBody>
      </p:sp>
      <p:pic>
        <p:nvPicPr>
          <p:cNvPr id="26627" name="Picture 2"/>
          <p:cNvPicPr>
            <a:picLocks noChangeAspect="1" noChangeArrowheads="1"/>
          </p:cNvPicPr>
          <p:nvPr/>
        </p:nvPicPr>
        <p:blipFill>
          <a:blip r:embed="rId2"/>
          <a:srcRect/>
          <a:stretch>
            <a:fillRect/>
          </a:stretch>
        </p:blipFill>
        <p:spPr bwMode="auto">
          <a:xfrm>
            <a:off x="395288" y="2308225"/>
            <a:ext cx="3600450" cy="4000500"/>
          </a:xfrm>
          <a:prstGeom prst="rect">
            <a:avLst/>
          </a:prstGeom>
          <a:noFill/>
          <a:ln w="9525">
            <a:noFill/>
            <a:miter lim="800000"/>
            <a:headEnd/>
            <a:tailEnd/>
          </a:ln>
          <a:effectLst/>
        </p:spPr>
      </p:pic>
      <p:pic>
        <p:nvPicPr>
          <p:cNvPr id="26628" name="Picture 3"/>
          <p:cNvPicPr>
            <a:picLocks noChangeAspect="1" noChangeArrowheads="1"/>
          </p:cNvPicPr>
          <p:nvPr/>
        </p:nvPicPr>
        <p:blipFill>
          <a:blip r:embed="rId3"/>
          <a:srcRect/>
          <a:stretch>
            <a:fillRect/>
          </a:stretch>
        </p:blipFill>
        <p:spPr bwMode="auto">
          <a:xfrm>
            <a:off x="4500563" y="2308225"/>
            <a:ext cx="4175125" cy="4000500"/>
          </a:xfrm>
          <a:prstGeom prst="rect">
            <a:avLst/>
          </a:prstGeom>
          <a:noFill/>
          <a:ln w="9525">
            <a:noFill/>
            <a:miter lim="800000"/>
            <a:headEnd/>
            <a:tailEnd/>
          </a:ln>
          <a:effectLst/>
        </p:spPr>
      </p:pic>
      <p:sp>
        <p:nvSpPr>
          <p:cNvPr id="26629" name="Başlık 1"/>
          <p:cNvSpPr txBox="1">
            <a:spLocks/>
          </p:cNvSpPr>
          <p:nvPr/>
        </p:nvSpPr>
        <p:spPr bwMode="auto">
          <a:xfrm>
            <a:off x="4514808" y="404664"/>
            <a:ext cx="3713163" cy="1296988"/>
          </a:xfrm>
          <a:prstGeom prst="rect">
            <a:avLst/>
          </a:prstGeom>
          <a:noFill/>
          <a:ln w="9525">
            <a:noFill/>
            <a:miter lim="800000"/>
            <a:headEnd/>
            <a:tailEnd/>
          </a:ln>
          <a:effectLst/>
        </p:spPr>
        <p:txBody>
          <a:bodyPr anchor="ctr"/>
          <a:lstStyle/>
          <a:p>
            <a:pPr eaLnBrk="0" hangingPunct="0"/>
            <a:r>
              <a:rPr lang="tr-TR" sz="1600" dirty="0">
                <a:latin typeface="Arial-BoldMT"/>
                <a:ea typeface="Times New Roman" pitchFamily="18" charset="0"/>
                <a:cs typeface="Arial-BoldMT"/>
              </a:rPr>
              <a:t>YAPABİLDİKLERİNİZİ BİLİN HER DENEMEDEN DERS ÇIKARIN.</a:t>
            </a:r>
            <a:endParaRPr lang="tr-TR" sz="1600" dirty="0">
              <a:ea typeface="Times New Roman" pitchFamily="18" charset="0"/>
              <a:cs typeface="Arial-BoldM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a:xfrm>
            <a:off x="395288" y="188913"/>
            <a:ext cx="8640762" cy="1871662"/>
          </a:xfrm>
        </p:spPr>
        <p:txBody>
          <a:bodyPr/>
          <a:lstStyle/>
          <a:p>
            <a:r>
              <a:rPr lang="tr-TR" sz="3600" b="1" smtClean="0">
                <a:solidFill>
                  <a:srgbClr val="FF6600"/>
                </a:solidFill>
                <a:latin typeface="Arial-BoldMT"/>
                <a:ea typeface="Times New Roman" pitchFamily="18" charset="0"/>
                <a:cs typeface="Arial-BoldMT"/>
              </a:rPr>
              <a:t>Başarısız olmaktan korkmayın. Unutmayınız ki korku başarıyı artırmaktan çok azaltır.</a:t>
            </a:r>
            <a:endParaRPr lang="tr-TR" sz="3600" smtClean="0">
              <a:ea typeface="Times New Roman" pitchFamily="18" charset="0"/>
              <a:cs typeface="Arial-BoldMT"/>
            </a:endParaRPr>
          </a:p>
        </p:txBody>
      </p:sp>
      <p:pic>
        <p:nvPicPr>
          <p:cNvPr id="27651" name="Picture 2"/>
          <p:cNvPicPr>
            <a:picLocks noChangeAspect="1" noChangeArrowheads="1"/>
          </p:cNvPicPr>
          <p:nvPr/>
        </p:nvPicPr>
        <p:blipFill>
          <a:blip r:embed="rId2"/>
          <a:srcRect/>
          <a:stretch>
            <a:fillRect/>
          </a:stretch>
        </p:blipFill>
        <p:spPr bwMode="auto">
          <a:xfrm>
            <a:off x="539750" y="2419350"/>
            <a:ext cx="8280400" cy="410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3338" y="981075"/>
            <a:ext cx="4105276" cy="4751388"/>
          </a:xfrm>
          <a:solidFill>
            <a:schemeClr val="accent5">
              <a:lumMod val="40000"/>
              <a:lumOff val="60000"/>
            </a:schemeClr>
          </a:solidFill>
        </p:spPr>
        <p:txBody>
          <a:bodyPr/>
          <a:lstStyle/>
          <a:p>
            <a:pPr>
              <a:spcAft>
                <a:spcPts val="0"/>
              </a:spcAft>
              <a:defRPr/>
            </a:pPr>
            <a:r>
              <a:rPr lang="tr-TR" sz="4000" b="1" dirty="0" smtClean="0">
                <a:solidFill>
                  <a:srgbClr val="775F55"/>
                </a:solidFill>
                <a:latin typeface="TwCenMT-Regular"/>
                <a:ea typeface="Times New Roman"/>
                <a:cs typeface="TwCenMT-Regular"/>
              </a:rPr>
              <a:t>KEND</a:t>
            </a:r>
            <a:r>
              <a:rPr lang="tr-TR" sz="4000" b="1" dirty="0" smtClean="0">
                <a:solidFill>
                  <a:srgbClr val="775F55"/>
                </a:solidFill>
                <a:latin typeface="ArialMT"/>
                <a:ea typeface="Times New Roman"/>
                <a:cs typeface="ArialMT"/>
              </a:rPr>
              <a:t>İ</a:t>
            </a:r>
            <a:r>
              <a:rPr lang="tr-TR" sz="4000" b="1" dirty="0" smtClean="0">
                <a:solidFill>
                  <a:srgbClr val="775F55"/>
                </a:solidFill>
                <a:latin typeface="TwCenMT-Regular"/>
                <a:ea typeface="Times New Roman"/>
                <a:cs typeface="TwCenMT-Regular"/>
              </a:rPr>
              <a:t>M</a:t>
            </a:r>
            <a:r>
              <a:rPr lang="tr-TR" sz="4000" b="1" dirty="0" smtClean="0">
                <a:solidFill>
                  <a:srgbClr val="775F55"/>
                </a:solidFill>
                <a:latin typeface="ArialMT"/>
                <a:ea typeface="Times New Roman"/>
                <a:cs typeface="ArialMT"/>
              </a:rPr>
              <a:t>İ</a:t>
            </a:r>
            <a:r>
              <a:rPr lang="tr-TR" sz="4000" b="1" dirty="0" smtClean="0">
                <a:solidFill>
                  <a:srgbClr val="775F55"/>
                </a:solidFill>
                <a:latin typeface="TwCenMT-Regular"/>
                <a:ea typeface="Times New Roman"/>
                <a:cs typeface="TwCenMT-Regular"/>
              </a:rPr>
              <a:t>ZE GÜVENEL</a:t>
            </a:r>
            <a:r>
              <a:rPr lang="tr-TR" sz="4000" b="1" dirty="0" smtClean="0">
                <a:solidFill>
                  <a:srgbClr val="775F55"/>
                </a:solidFill>
                <a:latin typeface="ArialMT"/>
                <a:ea typeface="Times New Roman"/>
                <a:cs typeface="ArialMT"/>
              </a:rPr>
              <a:t>İ</a:t>
            </a:r>
            <a:r>
              <a:rPr lang="tr-TR" sz="4000" b="1" dirty="0" smtClean="0">
                <a:solidFill>
                  <a:srgbClr val="775F55"/>
                </a:solidFill>
                <a:latin typeface="TwCenMT-Regular"/>
                <a:ea typeface="Times New Roman"/>
                <a:cs typeface="TwCenMT-Regular"/>
              </a:rPr>
              <a:t>M, GÜVEN</a:t>
            </a:r>
            <a:r>
              <a:rPr lang="tr-TR" sz="4000" b="1" dirty="0" smtClean="0">
                <a:solidFill>
                  <a:srgbClr val="775F55"/>
                </a:solidFill>
                <a:latin typeface="ArialMT"/>
                <a:ea typeface="Times New Roman"/>
                <a:cs typeface="ArialMT"/>
              </a:rPr>
              <a:t>İ</a:t>
            </a:r>
            <a:r>
              <a:rPr lang="tr-TR" sz="4000" b="1" dirty="0" smtClean="0">
                <a:solidFill>
                  <a:srgbClr val="775F55"/>
                </a:solidFill>
                <a:latin typeface="TwCenMT-Regular"/>
                <a:ea typeface="Times New Roman"/>
                <a:cs typeface="TwCenMT-Regular"/>
              </a:rPr>
              <a:t>M</a:t>
            </a:r>
            <a:r>
              <a:rPr lang="tr-TR" sz="4000" b="1" dirty="0" smtClean="0">
                <a:solidFill>
                  <a:srgbClr val="775F55"/>
                </a:solidFill>
                <a:latin typeface="ArialMT"/>
                <a:ea typeface="Times New Roman"/>
                <a:cs typeface="ArialMT"/>
              </a:rPr>
              <a:t>İ</a:t>
            </a:r>
            <a:r>
              <a:rPr lang="tr-TR" sz="4000" b="1" dirty="0" smtClean="0">
                <a:solidFill>
                  <a:srgbClr val="775F55"/>
                </a:solidFill>
                <a:latin typeface="TwCenMT-Regular"/>
                <a:ea typeface="Times New Roman"/>
                <a:cs typeface="TwCenMT-Regular"/>
              </a:rPr>
              <a:t>Z</a:t>
            </a:r>
            <a:r>
              <a:rPr lang="tr-TR" sz="4000" b="1" dirty="0" smtClean="0">
                <a:solidFill>
                  <a:srgbClr val="775F55"/>
                </a:solidFill>
                <a:latin typeface="ArialMT"/>
                <a:ea typeface="Times New Roman"/>
                <a:cs typeface="ArialMT"/>
              </a:rPr>
              <a:t>İ </a:t>
            </a:r>
            <a:r>
              <a:rPr lang="tr-TR" sz="4000" b="1" dirty="0" smtClean="0">
                <a:solidFill>
                  <a:srgbClr val="775F55"/>
                </a:solidFill>
                <a:latin typeface="TwCenMT-Regular"/>
                <a:ea typeface="Times New Roman"/>
                <a:cs typeface="TwCenMT-Regular"/>
              </a:rPr>
              <a:t>DENEMELERLE TAZELEYEL</a:t>
            </a:r>
            <a:r>
              <a:rPr lang="tr-TR" sz="4000" b="1" dirty="0" smtClean="0">
                <a:solidFill>
                  <a:srgbClr val="775F55"/>
                </a:solidFill>
                <a:latin typeface="ArialMT"/>
                <a:ea typeface="Times New Roman"/>
                <a:cs typeface="ArialMT"/>
              </a:rPr>
              <a:t>İ</a:t>
            </a:r>
            <a:r>
              <a:rPr lang="tr-TR" sz="4000" b="1" dirty="0" smtClean="0">
                <a:solidFill>
                  <a:srgbClr val="775F55"/>
                </a:solidFill>
                <a:latin typeface="TwCenMT-Regular"/>
                <a:ea typeface="Times New Roman"/>
                <a:cs typeface="TwCenMT-Regular"/>
              </a:rPr>
              <a:t>M.</a:t>
            </a:r>
            <a:r>
              <a:rPr lang="tr-TR" sz="4000" b="1" dirty="0">
                <a:ea typeface="Times New Roman"/>
              </a:rPr>
              <a:t/>
            </a:r>
            <a:br>
              <a:rPr lang="tr-TR" sz="4000" b="1" dirty="0">
                <a:ea typeface="Times New Roman"/>
              </a:rPr>
            </a:br>
            <a:endParaRPr lang="tr-TR" sz="4000" b="1" dirty="0"/>
          </a:p>
        </p:txBody>
      </p:sp>
      <p:pic>
        <p:nvPicPr>
          <p:cNvPr id="28675" name="Picture 2"/>
          <p:cNvPicPr>
            <a:picLocks noChangeAspect="1" noChangeArrowheads="1"/>
          </p:cNvPicPr>
          <p:nvPr/>
        </p:nvPicPr>
        <p:blipFill>
          <a:blip r:embed="rId2"/>
          <a:srcRect/>
          <a:stretch>
            <a:fillRect/>
          </a:stretch>
        </p:blipFill>
        <p:spPr bwMode="auto">
          <a:xfrm>
            <a:off x="4067175" y="473075"/>
            <a:ext cx="5076825" cy="605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6858000"/>
          </a:xfrm>
          <a:gradFill rotWithShape="0">
            <a:gsLst>
              <a:gs pos="0">
                <a:schemeClr val="accent1"/>
              </a:gs>
              <a:gs pos="100000">
                <a:schemeClr val="bg1"/>
              </a:gs>
            </a:gsLst>
            <a:path path="shape">
              <a:fillToRect l="50000" t="50000" r="50000" b="50000"/>
            </a:path>
          </a:gradFill>
        </p:spPr>
        <p:txBody>
          <a:bodyPr/>
          <a:lstStyle/>
          <a:p>
            <a:pPr eaLnBrk="1" hangingPunct="1"/>
            <a:r>
              <a:rPr lang="tr-TR" b="1" dirty="0" smtClean="0"/>
              <a:t/>
            </a:r>
            <a:br>
              <a:rPr lang="tr-TR" b="1" dirty="0" smtClean="0"/>
            </a:br>
            <a:r>
              <a:rPr lang="tr-TR" b="1" dirty="0" smtClean="0"/>
              <a:t>SINAVLAR İNSANLARIN BİLGİSİNİ ÖLÇER ,KİŞİLİKLERİNİ DEĞİL.</a:t>
            </a:r>
            <a:br>
              <a:rPr lang="tr-TR" b="1" dirty="0" smtClean="0"/>
            </a:br>
            <a:r>
              <a:rPr lang="tr-TR" b="1" dirty="0" smtClean="0"/>
              <a:t/>
            </a:r>
            <a:br>
              <a:rPr lang="tr-TR" b="1" dirty="0" smtClean="0"/>
            </a:br>
            <a:r>
              <a:rPr lang="tr-TR" sz="6000" b="1" dirty="0" smtClean="0"/>
              <a:t>BUNU DA UNUTMAYIN</a:t>
            </a:r>
            <a:r>
              <a:rPr lang="tr-TR" sz="6000" dirty="0" smtClean="0"/>
              <a:t> !</a:t>
            </a:r>
          </a:p>
        </p:txBody>
      </p:sp>
      <p:sp>
        <p:nvSpPr>
          <p:cNvPr id="2" name="6-Noktalı Yıldız 1"/>
          <p:cNvSpPr/>
          <p:nvPr/>
        </p:nvSpPr>
        <p:spPr bwMode="auto">
          <a:xfrm>
            <a:off x="2987824" y="116632"/>
            <a:ext cx="2195736" cy="1800200"/>
          </a:xfrm>
          <a:prstGeom prst="star6">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2"/>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981200"/>
          </a:xfrm>
          <a:gradFill rotWithShape="0">
            <a:gsLst>
              <a:gs pos="0">
                <a:schemeClr val="bg1"/>
              </a:gs>
              <a:gs pos="100000">
                <a:schemeClr val="accent1"/>
              </a:gs>
            </a:gsLst>
            <a:path path="shape">
              <a:fillToRect l="50000" t="50000" r="50000" b="50000"/>
            </a:path>
          </a:gradFill>
        </p:spPr>
        <p:txBody>
          <a:bodyPr/>
          <a:lstStyle/>
          <a:p>
            <a:pPr eaLnBrk="1" hangingPunct="1"/>
            <a:r>
              <a:rPr lang="tr-TR" sz="3200" b="1" smtClean="0"/>
              <a:t>BİR BÖLÜME BAŞLAMADAN ÖNCE , O BÖLÜMÜ HIZLA GÖZDEN GEÇİRİN</a:t>
            </a:r>
          </a:p>
        </p:txBody>
      </p:sp>
      <p:sp>
        <p:nvSpPr>
          <p:cNvPr id="4099" name="Rectangle 3"/>
          <p:cNvSpPr>
            <a:spLocks noGrp="1" noChangeArrowheads="1"/>
          </p:cNvSpPr>
          <p:nvPr>
            <p:ph type="body" idx="1"/>
          </p:nvPr>
        </p:nvSpPr>
        <p:spPr>
          <a:xfrm>
            <a:off x="0" y="1981200"/>
            <a:ext cx="9144000" cy="4876800"/>
          </a:xfrm>
          <a:gradFill rotWithShape="0">
            <a:gsLst>
              <a:gs pos="0">
                <a:schemeClr val="accent1"/>
              </a:gs>
              <a:gs pos="100000">
                <a:schemeClr val="bg1"/>
              </a:gs>
            </a:gsLst>
            <a:path path="shape">
              <a:fillToRect l="50000" t="50000" r="50000" b="50000"/>
            </a:path>
          </a:gradFill>
        </p:spPr>
        <p:txBody>
          <a:bodyPr/>
          <a:lstStyle/>
          <a:p>
            <a:pPr lvl="1" eaLnBrk="1" hangingPunct="1">
              <a:buFontTx/>
              <a:buNone/>
            </a:pPr>
            <a:r>
              <a:rPr lang="tr-TR" smtClean="0"/>
              <a:t>  </a:t>
            </a:r>
          </a:p>
          <a:p>
            <a:pPr lvl="1" eaLnBrk="1" hangingPunct="1">
              <a:buFontTx/>
              <a:buNone/>
            </a:pPr>
            <a:r>
              <a:rPr lang="tr-TR" smtClean="0"/>
              <a:t>  </a:t>
            </a:r>
          </a:p>
          <a:p>
            <a:pPr lvl="1" algn="just" eaLnBrk="1" hangingPunct="1">
              <a:buFontTx/>
              <a:buNone/>
            </a:pPr>
            <a:r>
              <a:rPr lang="tr-TR" smtClean="0"/>
              <a:t>     Başlayacağınız bölümü cevaplamadan önce 10 saniyenizi o bölümün yer aldığı sayfaları hızla gözden geçirmeye ayırın. Böyle bir işlem testin yapısındaki ve soru sayısındaki değişikliğe karşı uyanık olmanızı ve kendinizi değişikliklere karşı yeniden düzenlemenizi sağlayacaktır.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3048000"/>
          </a:xfrm>
          <a:gradFill rotWithShape="0">
            <a:gsLst>
              <a:gs pos="0">
                <a:schemeClr val="bg1"/>
              </a:gs>
              <a:gs pos="100000">
                <a:schemeClr val="accent1"/>
              </a:gs>
            </a:gsLst>
            <a:path path="shape">
              <a:fillToRect l="50000" t="50000" r="50000" b="50000"/>
            </a:path>
          </a:gradFill>
        </p:spPr>
        <p:txBody>
          <a:bodyPr/>
          <a:lstStyle/>
          <a:p>
            <a:pPr eaLnBrk="1" hangingPunct="1"/>
            <a:r>
              <a:rPr lang="tr-TR" b="1" smtClean="0"/>
              <a:t>HIZ VE İSABET ARASINDA UYGUN BİR DENGE KURUN</a:t>
            </a:r>
          </a:p>
        </p:txBody>
      </p:sp>
      <p:sp>
        <p:nvSpPr>
          <p:cNvPr id="5123" name="Rectangle 3"/>
          <p:cNvSpPr>
            <a:spLocks noGrp="1" noChangeArrowheads="1"/>
          </p:cNvSpPr>
          <p:nvPr>
            <p:ph type="subTitle" idx="1"/>
          </p:nvPr>
        </p:nvSpPr>
        <p:spPr>
          <a:xfrm>
            <a:off x="0" y="2819400"/>
            <a:ext cx="9144000" cy="4038600"/>
          </a:xfrm>
          <a:gradFill rotWithShape="0">
            <a:gsLst>
              <a:gs pos="0">
                <a:schemeClr val="accent1"/>
              </a:gs>
              <a:gs pos="100000">
                <a:schemeClr val="bg1"/>
              </a:gs>
            </a:gsLst>
            <a:path path="shape">
              <a:fillToRect l="50000" t="50000" r="50000" b="50000"/>
            </a:path>
          </a:gradFill>
        </p:spPr>
        <p:txBody>
          <a:bodyPr/>
          <a:lstStyle/>
          <a:p>
            <a:pPr eaLnBrk="1" hangingPunct="1"/>
            <a:endParaRPr lang="tr-TR" smtClean="0"/>
          </a:p>
          <a:p>
            <a:pPr eaLnBrk="1" hangingPunct="1"/>
            <a:endParaRPr lang="tr-TR" smtClean="0"/>
          </a:p>
          <a:p>
            <a:pPr eaLnBrk="1" hangingPunct="1"/>
            <a:r>
              <a:rPr lang="tr-TR" smtClean="0"/>
              <a:t>Sorulara ayırdığınız zamanınızı ve hızınızı ,doğru cevapları tespit yönünde kullanabilmelisiniz.</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Başlık 1"/>
          <p:cNvSpPr>
            <a:spLocks noGrp="1"/>
          </p:cNvSpPr>
          <p:nvPr>
            <p:ph type="title"/>
          </p:nvPr>
        </p:nvSpPr>
        <p:spPr>
          <a:xfrm>
            <a:off x="0" y="188913"/>
            <a:ext cx="8856663" cy="1584325"/>
          </a:xfrm>
        </p:spPr>
        <p:txBody>
          <a:bodyPr/>
          <a:lstStyle/>
          <a:p>
            <a:pPr algn="just"/>
            <a:r>
              <a:rPr lang="tr-TR" sz="3000" b="1" smtClean="0">
                <a:latin typeface="TwCenMT-Regular"/>
                <a:ea typeface="Times New Roman" pitchFamily="18" charset="0"/>
                <a:cs typeface="TwCenMT-Regular"/>
              </a:rPr>
              <a:t/>
            </a:r>
            <a:br>
              <a:rPr lang="tr-TR" sz="3000" b="1" smtClean="0">
                <a:latin typeface="TwCenMT-Regular"/>
                <a:ea typeface="Times New Roman" pitchFamily="18" charset="0"/>
                <a:cs typeface="TwCenMT-Regular"/>
              </a:rPr>
            </a:br>
            <a:r>
              <a:rPr lang="tr-TR" sz="3000" b="1" smtClean="0">
                <a:latin typeface="TwCenMT-Regular"/>
                <a:ea typeface="Times New Roman" pitchFamily="18" charset="0"/>
                <a:cs typeface="TwCenMT-Regular"/>
              </a:rPr>
              <a:t>Denemelerde hep şu konudan soru geliyor ve ben onları yapamıyorum. Gerçek sınavda da gelirse yapamam demeyin. ÖNYARGILI olmayın.</a:t>
            </a:r>
            <a:r>
              <a:rPr lang="tr-TR" sz="3000" b="1" smtClean="0">
                <a:ea typeface="Times New Roman" pitchFamily="18" charset="0"/>
                <a:cs typeface="TwCenMT-Regular"/>
              </a:rPr>
              <a:t/>
            </a:r>
            <a:br>
              <a:rPr lang="tr-TR" sz="3000" b="1" smtClean="0">
                <a:ea typeface="Times New Roman" pitchFamily="18" charset="0"/>
                <a:cs typeface="TwCenMT-Regular"/>
              </a:rPr>
            </a:br>
            <a:endParaRPr lang="tr-TR" sz="3000" b="1" smtClean="0">
              <a:ea typeface="Times New Roman" pitchFamily="18" charset="0"/>
              <a:cs typeface="TwCenMT-Regular"/>
            </a:endParaRPr>
          </a:p>
        </p:txBody>
      </p:sp>
      <p:pic>
        <p:nvPicPr>
          <p:cNvPr id="6147" name="Picture 2"/>
          <p:cNvPicPr>
            <a:picLocks noGrp="1" noChangeAspect="1" noChangeArrowheads="1"/>
          </p:cNvPicPr>
          <p:nvPr>
            <p:ph idx="1"/>
          </p:nvPr>
        </p:nvPicPr>
        <p:blipFill>
          <a:blip r:embed="rId2"/>
          <a:srcRect/>
          <a:stretch>
            <a:fillRect/>
          </a:stretch>
        </p:blipFill>
        <p:spPr>
          <a:xfrm>
            <a:off x="0" y="1989138"/>
            <a:ext cx="9144000" cy="4868862"/>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2636838"/>
          </a:xfrm>
          <a:gradFill rotWithShape="0">
            <a:gsLst>
              <a:gs pos="0">
                <a:schemeClr val="bg1"/>
              </a:gs>
              <a:gs pos="100000">
                <a:schemeClr val="accent1"/>
              </a:gs>
            </a:gsLst>
            <a:path path="shape">
              <a:fillToRect l="50000" t="50000" r="50000" b="50000"/>
            </a:path>
          </a:gradFill>
        </p:spPr>
        <p:txBody>
          <a:bodyPr/>
          <a:lstStyle/>
          <a:p>
            <a:pPr eaLnBrk="1" hangingPunct="1"/>
            <a:r>
              <a:rPr lang="tr-TR" sz="3600" b="1" dirty="0" smtClean="0"/>
              <a:t>BİR SORUDA BELİRLİ BİR SÜRE GEÇTİĞİ HALDE ÇÖZÜME ULAŞAMAZ İSENİZ SORUYU BIRAKIN</a:t>
            </a:r>
          </a:p>
        </p:txBody>
      </p:sp>
      <p:sp>
        <p:nvSpPr>
          <p:cNvPr id="7171" name="Rectangle 3"/>
          <p:cNvSpPr>
            <a:spLocks noGrp="1" noChangeArrowheads="1"/>
          </p:cNvSpPr>
          <p:nvPr>
            <p:ph type="body" idx="1"/>
          </p:nvPr>
        </p:nvSpPr>
        <p:spPr>
          <a:xfrm>
            <a:off x="0" y="2636838"/>
            <a:ext cx="9144000" cy="4221162"/>
          </a:xfrm>
          <a:gradFill rotWithShape="0">
            <a:gsLst>
              <a:gs pos="0">
                <a:schemeClr val="accent1"/>
              </a:gs>
              <a:gs pos="100000">
                <a:schemeClr val="bg1"/>
              </a:gs>
            </a:gsLst>
            <a:path path="shape">
              <a:fillToRect l="50000" t="50000" r="50000" b="50000"/>
            </a:path>
          </a:gradFill>
        </p:spPr>
        <p:txBody>
          <a:bodyPr/>
          <a:lstStyle/>
          <a:p>
            <a:pPr eaLnBrk="1" hangingPunct="1">
              <a:buFontTx/>
              <a:buNone/>
            </a:pPr>
            <a:r>
              <a:rPr lang="tr-TR" dirty="0" smtClean="0"/>
              <a:t>  </a:t>
            </a:r>
          </a:p>
          <a:p>
            <a:pPr algn="just" eaLnBrk="1" hangingPunct="1">
              <a:buFontTx/>
              <a:buNone/>
            </a:pPr>
            <a:r>
              <a:rPr lang="tr-TR" dirty="0" smtClean="0"/>
              <a:t>       Bir soru üzerinde makul bir zaman harcadığınız ve doğru olduğuna inandığınız bir çözüme ulaşamadığınız takdirde ,bu soru üzerinde çalışmaya devam etmek yerinde değildir. Uygun olan bu soruyu bırakıp ,bölümdeki diğer sorulara geçmektir.</a:t>
            </a:r>
          </a:p>
        </p:txBody>
      </p:sp>
      <p:sp>
        <p:nvSpPr>
          <p:cNvPr id="2" name="Şimşek İşareti 1"/>
          <p:cNvSpPr/>
          <p:nvPr/>
        </p:nvSpPr>
        <p:spPr bwMode="auto">
          <a:xfrm>
            <a:off x="0" y="1952762"/>
            <a:ext cx="1691680" cy="1368152"/>
          </a:xfrm>
          <a:prstGeom prst="lightningBolt">
            <a:avLst/>
          </a:prstGeom>
          <a:solidFill>
            <a:srgbClr val="C00000"/>
          </a:solidFill>
          <a:ln>
            <a:noFill/>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tr-TR" sz="4000" b="1" i="0" u="none" strike="noStrike" cap="none" normalizeH="0" baseline="0" smtClean="0">
              <a:ln>
                <a:noFill/>
              </a:ln>
              <a:solidFill>
                <a:schemeClr val="tx2"/>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title"/>
          </p:nvPr>
        </p:nvSpPr>
        <p:spPr>
          <a:xfrm>
            <a:off x="0" y="28575"/>
            <a:ext cx="9144000" cy="1312863"/>
          </a:xfrm>
        </p:spPr>
        <p:txBody>
          <a:bodyPr/>
          <a:lstStyle/>
          <a:p>
            <a:r>
              <a:rPr lang="tr-TR" b="1" smtClean="0"/>
              <a:t>OLUMSUZ İFADELERE DİKKAT !</a:t>
            </a:r>
          </a:p>
        </p:txBody>
      </p:sp>
      <p:sp>
        <p:nvSpPr>
          <p:cNvPr id="8195" name="İçerik Yer Tutucusu 2"/>
          <p:cNvSpPr>
            <a:spLocks noGrp="1"/>
          </p:cNvSpPr>
          <p:nvPr>
            <p:ph idx="1"/>
          </p:nvPr>
        </p:nvSpPr>
        <p:spPr>
          <a:xfrm>
            <a:off x="0" y="1557338"/>
            <a:ext cx="9144000" cy="5300662"/>
          </a:xfrm>
          <a:pattFill prst="shingle">
            <a:fgClr>
              <a:schemeClr val="accent1"/>
            </a:fgClr>
            <a:bgClr>
              <a:schemeClr val="bg1"/>
            </a:bgClr>
          </a:pattFill>
        </p:spPr>
        <p:txBody>
          <a:bodyPr/>
          <a:lstStyle/>
          <a:p>
            <a:pPr marL="0" indent="0" algn="just">
              <a:buFontTx/>
              <a:buNone/>
            </a:pPr>
            <a:endParaRPr lang="tr-TR" dirty="0" smtClean="0">
              <a:solidFill>
                <a:srgbClr val="000000"/>
              </a:solidFill>
              <a:latin typeface="TwCenMT-Regular"/>
              <a:ea typeface="Times New Roman" pitchFamily="18" charset="0"/>
              <a:cs typeface="TwCenMT-Regular"/>
            </a:endParaRPr>
          </a:p>
          <a:p>
            <a:pPr marL="0" indent="0" algn="just">
              <a:buFontTx/>
              <a:buNone/>
            </a:pPr>
            <a:r>
              <a:rPr lang="tr-TR" dirty="0" smtClean="0">
                <a:solidFill>
                  <a:srgbClr val="000000"/>
                </a:solidFill>
                <a:latin typeface="TwCenMT-Regular"/>
                <a:ea typeface="Times New Roman" pitchFamily="18" charset="0"/>
                <a:cs typeface="TwCenMT-Regular"/>
              </a:rPr>
              <a:t>Hatalı okuma davranışları da önemli sıkıntılar yasamanıza neden olabilir. Olumsuz bir ifadeyi olumlu olarak okumak, soruyu veya cevabı hatalı düşünmenize sebebiyet verebilir. </a:t>
            </a:r>
            <a:r>
              <a:rPr lang="tr-TR" b="1" u="sng" dirty="0" smtClean="0">
                <a:solidFill>
                  <a:srgbClr val="000000"/>
                </a:solidFill>
                <a:latin typeface="ArialMT"/>
                <a:ea typeface="Times New Roman" pitchFamily="18" charset="0"/>
                <a:cs typeface="ArialMT"/>
              </a:rPr>
              <a:t>İ</a:t>
            </a:r>
            <a:r>
              <a:rPr lang="tr-TR" b="1" u="sng" dirty="0" smtClean="0">
                <a:solidFill>
                  <a:srgbClr val="000000"/>
                </a:solidFill>
                <a:latin typeface="TwCenMT-Regular"/>
                <a:ea typeface="Times New Roman" pitchFamily="18" charset="0"/>
                <a:cs typeface="TwCenMT-Regular"/>
              </a:rPr>
              <a:t>nsan psikolojisi soru içindeki ifadeleri olumlu yönde algılamaya e</a:t>
            </a:r>
            <a:r>
              <a:rPr lang="tr-TR" b="1" u="sng" dirty="0" smtClean="0">
                <a:solidFill>
                  <a:srgbClr val="000000"/>
                </a:solidFill>
                <a:latin typeface="ArialMT"/>
                <a:ea typeface="Times New Roman" pitchFamily="18" charset="0"/>
                <a:cs typeface="ArialMT"/>
              </a:rPr>
              <a:t>ğ</a:t>
            </a:r>
            <a:r>
              <a:rPr lang="tr-TR" b="1" u="sng" dirty="0" smtClean="0">
                <a:solidFill>
                  <a:srgbClr val="000000"/>
                </a:solidFill>
                <a:latin typeface="TwCenMT-Regular"/>
                <a:ea typeface="Times New Roman" pitchFamily="18" charset="0"/>
                <a:cs typeface="TwCenMT-Regular"/>
              </a:rPr>
              <a:t>ilimlidir. </a:t>
            </a:r>
            <a:r>
              <a:rPr lang="tr-TR" dirty="0" smtClean="0">
                <a:solidFill>
                  <a:srgbClr val="000000"/>
                </a:solidFill>
                <a:latin typeface="TwCenMT-Regular"/>
                <a:ea typeface="Times New Roman" pitchFamily="18" charset="0"/>
                <a:cs typeface="TwCenMT-Regular"/>
              </a:rPr>
              <a:t>Bu nedenle soru formlarında altı çizili veya kalın yazı karakterli ifadeleri daha dikkatli</a:t>
            </a:r>
            <a:r>
              <a:rPr lang="tr-TR" dirty="0" smtClean="0">
                <a:cs typeface="Times New Roman" pitchFamily="18" charset="0"/>
              </a:rPr>
              <a:t> </a:t>
            </a:r>
            <a:r>
              <a:rPr lang="tr-TR" dirty="0" smtClean="0">
                <a:solidFill>
                  <a:srgbClr val="000000"/>
                </a:solidFill>
                <a:latin typeface="TwCenMT-Regular"/>
                <a:cs typeface="Times New Roman" pitchFamily="18" charset="0"/>
              </a:rPr>
              <a:t>okumalısınız.</a:t>
            </a:r>
            <a:endParaRPr lang="tr-T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p:cNvSpPr>
            <a:spLocks noGrp="1"/>
          </p:cNvSpPr>
          <p:nvPr>
            <p:ph type="title"/>
          </p:nvPr>
        </p:nvSpPr>
        <p:spPr>
          <a:xfrm>
            <a:off x="0" y="0"/>
            <a:ext cx="9144000" cy="1752600"/>
          </a:xfrm>
        </p:spPr>
        <p:txBody>
          <a:bodyPr/>
          <a:lstStyle/>
          <a:p>
            <a:r>
              <a:rPr lang="tr-TR" b="1" smtClean="0"/>
              <a:t>SORU UZUN DİYEREK KAÇMA !</a:t>
            </a:r>
          </a:p>
        </p:txBody>
      </p:sp>
      <p:sp>
        <p:nvSpPr>
          <p:cNvPr id="9219" name="İçerik Yer Tutucusu 2"/>
          <p:cNvSpPr>
            <a:spLocks noGrp="1"/>
          </p:cNvSpPr>
          <p:nvPr>
            <p:ph idx="1"/>
          </p:nvPr>
        </p:nvSpPr>
        <p:spPr>
          <a:xfrm>
            <a:off x="0" y="1981200"/>
            <a:ext cx="9144000" cy="4876800"/>
          </a:xfrm>
          <a:solidFill>
            <a:schemeClr val="accent1"/>
          </a:solidFill>
        </p:spPr>
        <p:txBody>
          <a:bodyPr/>
          <a:lstStyle/>
          <a:p>
            <a:pPr marL="0" indent="0">
              <a:buFontTx/>
              <a:buNone/>
            </a:pPr>
            <a:endParaRPr lang="tr-TR" smtClean="0">
              <a:solidFill>
                <a:srgbClr val="000000"/>
              </a:solidFill>
              <a:latin typeface="TwCenMT-Regular"/>
              <a:ea typeface="Times New Roman" pitchFamily="18" charset="0"/>
              <a:cs typeface="TwCenMT-Regular"/>
            </a:endParaRPr>
          </a:p>
          <a:p>
            <a:pPr marL="0" indent="0" algn="just">
              <a:buFontTx/>
              <a:buNone/>
            </a:pPr>
            <a:r>
              <a:rPr lang="tr-TR" sz="4000" smtClean="0">
                <a:solidFill>
                  <a:srgbClr val="000000"/>
                </a:solidFill>
                <a:latin typeface="TwCenMT-Regular"/>
                <a:ea typeface="Times New Roman" pitchFamily="18" charset="0"/>
                <a:cs typeface="TwCenMT-Regular"/>
              </a:rPr>
              <a:t>Soru kökünün veya soru metninin uzun oluşu sizin için daha fazla ipucu anlamına gelir. Bu sebeple uzun metinli sorular daha kolay çözülebilen sorular olarak</a:t>
            </a:r>
            <a:r>
              <a:rPr lang="tr-TR" sz="4000" smtClean="0">
                <a:ea typeface="Times New Roman" pitchFamily="18" charset="0"/>
                <a:cs typeface="TwCenMT-Regular"/>
              </a:rPr>
              <a:t> </a:t>
            </a:r>
            <a:r>
              <a:rPr lang="tr-TR" sz="4000" smtClean="0">
                <a:solidFill>
                  <a:srgbClr val="000000"/>
                </a:solidFill>
                <a:latin typeface="TwCenMT-Regular"/>
                <a:ea typeface="Times New Roman" pitchFamily="18" charset="0"/>
                <a:cs typeface="TwCenMT-Regular"/>
              </a:rPr>
              <a:t>algılanmalıdır.</a:t>
            </a:r>
            <a:endParaRPr lang="tr-TR" sz="4000" smtClean="0">
              <a:ea typeface="Times New Roman" pitchFamily="18" charset="0"/>
              <a:cs typeface="TwCenMT-Regular"/>
            </a:endParaRPr>
          </a:p>
          <a:p>
            <a:pPr marL="0" indent="0"/>
            <a:endParaRPr lang="tr-TR" smtClean="0">
              <a:ea typeface="Times New Roman" pitchFamily="18" charset="0"/>
              <a:cs typeface="TwCenMT-Regul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a:xfrm>
            <a:off x="0" y="0"/>
            <a:ext cx="9144000" cy="1700213"/>
          </a:xfrm>
        </p:spPr>
        <p:txBody>
          <a:bodyPr/>
          <a:lstStyle/>
          <a:p>
            <a:r>
              <a:rPr lang="tr-TR" b="1" smtClean="0"/>
              <a:t>TURLAMA TEKNİĞİ YAPIN </a:t>
            </a:r>
            <a:r>
              <a:rPr lang="tr-TR" smtClean="0"/>
              <a:t>:</a:t>
            </a:r>
          </a:p>
        </p:txBody>
      </p:sp>
      <p:sp>
        <p:nvSpPr>
          <p:cNvPr id="10243" name="İçerik Yer Tutucusu 2"/>
          <p:cNvSpPr>
            <a:spLocks noGrp="1"/>
          </p:cNvSpPr>
          <p:nvPr>
            <p:ph idx="1"/>
          </p:nvPr>
        </p:nvSpPr>
        <p:spPr>
          <a:xfrm>
            <a:off x="0" y="1700213"/>
            <a:ext cx="9144000" cy="5157787"/>
          </a:xfrm>
          <a:pattFill prst="pct5">
            <a:fgClr>
              <a:schemeClr val="accent1"/>
            </a:fgClr>
            <a:bgClr>
              <a:schemeClr val="bg1"/>
            </a:bgClr>
          </a:pattFill>
        </p:spPr>
        <p:txBody>
          <a:bodyPr/>
          <a:lstStyle/>
          <a:p>
            <a:pPr marL="0" indent="0" algn="just">
              <a:buFontTx/>
              <a:buNone/>
            </a:pPr>
            <a:r>
              <a:rPr lang="tr-TR" smtClean="0">
                <a:solidFill>
                  <a:srgbClr val="000000"/>
                </a:solidFill>
                <a:latin typeface="TwCenMT-Regular"/>
                <a:ea typeface="Times New Roman" pitchFamily="18" charset="0"/>
                <a:cs typeface="TwCenMT-Regular"/>
              </a:rPr>
              <a:t>    </a:t>
            </a:r>
          </a:p>
          <a:p>
            <a:pPr marL="0" indent="0" algn="just">
              <a:buFontTx/>
              <a:buNone/>
            </a:pPr>
            <a:r>
              <a:rPr lang="tr-TR" smtClean="0">
                <a:solidFill>
                  <a:srgbClr val="000000"/>
                </a:solidFill>
                <a:latin typeface="TwCenMT-Regular"/>
                <a:ea typeface="Times New Roman" pitchFamily="18" charset="0"/>
                <a:cs typeface="TwCenMT-Regular"/>
              </a:rPr>
              <a:t>     Testteki her soruyu incelemenize yardımcı olur. Cevaplandırılmayan soruları soru kitapçı</a:t>
            </a:r>
            <a:r>
              <a:rPr lang="tr-TR" smtClean="0">
                <a:solidFill>
                  <a:srgbClr val="000000"/>
                </a:solidFill>
                <a:latin typeface="ArialMT"/>
                <a:ea typeface="Times New Roman" pitchFamily="18" charset="0"/>
                <a:cs typeface="ArialMT"/>
              </a:rPr>
              <a:t>ğ</a:t>
            </a:r>
            <a:r>
              <a:rPr lang="tr-TR" smtClean="0">
                <a:solidFill>
                  <a:srgbClr val="000000"/>
                </a:solidFill>
                <a:latin typeface="TwCenMT-Regular"/>
                <a:ea typeface="Times New Roman" pitchFamily="18" charset="0"/>
                <a:cs typeface="TwCenMT-Regular"/>
              </a:rPr>
              <a:t>ında bir işaret veya bir simgeyle simgelendirmek o soruların ikinci turda daha kolay bulunmasını sa</a:t>
            </a:r>
            <a:r>
              <a:rPr lang="tr-TR" smtClean="0">
                <a:solidFill>
                  <a:srgbClr val="000000"/>
                </a:solidFill>
                <a:latin typeface="ArialMT"/>
                <a:ea typeface="Times New Roman" pitchFamily="18" charset="0"/>
                <a:cs typeface="ArialMT"/>
              </a:rPr>
              <a:t>ğ</a:t>
            </a:r>
            <a:r>
              <a:rPr lang="tr-TR" smtClean="0">
                <a:solidFill>
                  <a:srgbClr val="000000"/>
                </a:solidFill>
                <a:latin typeface="TwCenMT-Regular"/>
                <a:ea typeface="Times New Roman" pitchFamily="18" charset="0"/>
                <a:cs typeface="TwCenMT-Regular"/>
              </a:rPr>
              <a:t>lar.</a:t>
            </a:r>
            <a:endParaRPr lang="tr-TR" smtClean="0">
              <a:cs typeface="Times New Roman" pitchFamily="18" charset="0"/>
            </a:endParaRPr>
          </a:p>
          <a:p>
            <a:pPr marL="0" indent="0">
              <a:buFontTx/>
              <a:buNone/>
            </a:pPr>
            <a:endParaRPr lang="tr-TR"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4000" b="1"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4000" b="1"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Varsayılan Tasarım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149</TotalTime>
  <Words>793</Words>
  <Application>Microsoft Office PowerPoint</Application>
  <PresentationFormat>Ekran Gösterisi (4:3)</PresentationFormat>
  <Paragraphs>88</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Varsayılan Tasarım</vt:lpstr>
      <vt:lpstr>  TEST TİPİ SINAVLARDA DİKKAT EDİLMESİ GEREKEN BAZI NOKTALAR</vt:lpstr>
      <vt:lpstr>TEST ÇÖZERKEN</vt:lpstr>
      <vt:lpstr>BİR BÖLÜME BAŞLAMADAN ÖNCE , O BÖLÜMÜ HIZLA GÖZDEN GEÇİRİN</vt:lpstr>
      <vt:lpstr>HIZ VE İSABET ARASINDA UYGUN BİR DENGE KURUN</vt:lpstr>
      <vt:lpstr> Denemelerde hep şu konudan soru geliyor ve ben onları yapamıyorum. Gerçek sınavda da gelirse yapamam demeyin. ÖNYARGILI olmayın. </vt:lpstr>
      <vt:lpstr>BİR SORUDA BELİRLİ BİR SÜRE GEÇTİĞİ HALDE ÇÖZÜME ULAŞAMAZ İSENİZ SORUYU BIRAKIN</vt:lpstr>
      <vt:lpstr>OLUMSUZ İFADELERE DİKKAT !</vt:lpstr>
      <vt:lpstr>SORU UZUN DİYEREK KAÇMA !</vt:lpstr>
      <vt:lpstr>TURLAMA TEKNİĞİ YAPIN :</vt:lpstr>
      <vt:lpstr>SORULARI OKURKEN</vt:lpstr>
      <vt:lpstr>SAAT KONTROLÜ YAPIN VE BUNU TEST SÜRESİNE GÖRE AYARLAYIN</vt:lpstr>
      <vt:lpstr>ZİHNİNİZİN DAĞILMASINI ÖNLEYİN .EĞER BÖLÜMLER ARASINDA KISA BİR DİNLENME ARALIĞI VERMENİZE İMKAN VARSA ZİHNİNİZİ  PROGRAMLI BİR ŞEKİLDE DİNLENDİRİN VE BU SÜREYİ AŞMAYIN </vt:lpstr>
      <vt:lpstr>GEÇEN ZAMANLA AŞIRI İLGİLENMEYİN</vt:lpstr>
      <vt:lpstr>SORULAN SORUYA CEVAP OLAMAYACAK SEÇENEKLERİ ELEYİN </vt:lpstr>
      <vt:lpstr>ÇELDİRİCİLERE DİKKAT !</vt:lpstr>
      <vt:lpstr>TAHMİN ETMENİZ GEREKİRSE ,HIZLA TAHMİNDE BULUNUN VE FİKRİNİZİ DEĞİŞTİRMEYİN</vt:lpstr>
      <vt:lpstr>SORULARA DEĞİŞİK AÇILARDAN BAKMAYA ÇALIŞIN!</vt:lpstr>
      <vt:lpstr>ÜÇLÜ BİR ZİNCİR KURULABİLİR.ANCAK DÖRTLÜ ZİNCİRİN BİR YERİNDEN KIRILMASI GEREKİR.</vt:lpstr>
      <vt:lpstr>CEVAP KAĞIDINDA CEVAPLARI BÜTÜNÜ İLE DOLDURARAK ,UYGUN BOŞLUKLARI TAŞIRMADAN VE KOYU OLARAK İŞARETLEYİN.CEVAP KAĞIDINDA MAKİNANIN YANLIŞ OKUMASINA SEBEP OLACAK HER TÜRLÜ İŞARETTEN KAÇININ .HER SORU İÇİN TEK BİR CEVAP İŞARETLEYİN </vt:lpstr>
      <vt:lpstr>CEVAPLARINIZI ,CEVAP KAĞIDINA GRUPLAR HALİNDE KODLAYIN </vt:lpstr>
      <vt:lpstr>ÖZEL BİR KODLAMA SİSTEMİ GELİŞTİREREK SORU KİTAPÇIĞI  ÜZERİNDE İŞARETLEYİN </vt:lpstr>
      <vt:lpstr>GİRİŞ SINAVLARINDA BAZI ÇOK GÜÇ SORULAR VARDIR.BÜTÜN SORULARI DOĞRU CEVAPLAMA BEKLENTİSİ İÇİNDE OLMAYIN  % 25 zor ve çok zor  % 25 kolay ve çok kolay  % 50 normal-çözelebilir   sorulardır.</vt:lpstr>
      <vt:lpstr>MUHTEMELEN SINAVDA BÜYÜK BİR ZAMAN BASKISI İLE KARŞILAŞACAKSINIZ.  BUNA HAZIRLIKLI OLUN !</vt:lpstr>
      <vt:lpstr>DENEME SINAVLARINI ÖNEMSEYİN VE ZAMAN  AYIRIN</vt:lpstr>
      <vt:lpstr>GEÇMİŞ OLUMSUZLUKLARDAN DERS ALIP, ONLARI BİR KENARA İTELİM HER SINAVDAN BİR DERS ÇIKARALIM </vt:lpstr>
      <vt:lpstr>Başarısız olmaktan korkmayın. Unutmayınız ki korku başarıyı artırmaktan çok azaltır.</vt:lpstr>
      <vt:lpstr>KENDİMİZE GÜVENELİM, GÜVENİMİZİ DENEMELERLE TAZELEYELİM. </vt:lpstr>
      <vt:lpstr> SINAVLAR İNSANLARIN BİLGİSİNİ ÖLÇER ,KİŞİLİKLERİNİ DEĞİL.  BUNU DA UNUTMAYIN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TİPİ SINAVLARDA DİKKAT EDİLMESİ GEREKEN BAZI NOKTALAR</dc:title>
  <dc:creator>x</dc:creator>
  <cp:lastModifiedBy>Pc</cp:lastModifiedBy>
  <cp:revision>18</cp:revision>
  <dcterms:created xsi:type="dcterms:W3CDTF">2005-04-19T10:08:34Z</dcterms:created>
  <dcterms:modified xsi:type="dcterms:W3CDTF">2020-04-27T11:35:07Z</dcterms:modified>
</cp:coreProperties>
</file>